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12"/>
  </p:notesMasterIdLst>
  <p:sldIdLst>
    <p:sldId id="256" r:id="rId2"/>
    <p:sldId id="257" r:id="rId3"/>
    <p:sldId id="258" r:id="rId4"/>
    <p:sldId id="259" r:id="rId5"/>
    <p:sldId id="260" r:id="rId6"/>
    <p:sldId id="261" r:id="rId7"/>
    <p:sldId id="262" r:id="rId8"/>
    <p:sldId id="263" r:id="rId9"/>
    <p:sldId id="264" r:id="rId10"/>
    <p:sldId id="265" r:id="rId11"/>
  </p:sldIdLst>
  <p:sldSz cx="14630400" cy="8229600"/>
  <p:notesSz cx="8229600" cy="14630400"/>
  <p:embeddedFontLst>
    <p:embeddedFont>
      <p:font typeface="Eras Demi ITC" panose="020B0805030504020804" pitchFamily="34" charset="0"/>
      <p:regular r:id="rId13"/>
    </p:embeddedFont>
    <p:embeddedFont>
      <p:font typeface="Overpass Light" panose="020B0604020202020204" charset="-18"/>
      <p:regular r:id="rId14"/>
    </p:embeddedFont>
  </p:embeddedFontLst>
  <p:defaultTextStyle>
    <a:defPPr>
      <a:defRPr lang="sr-Latn-R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3271" autoAdjust="0"/>
    <p:restoredTop sz="94610"/>
  </p:normalViewPr>
  <p:slideViewPr>
    <p:cSldViewPr snapToGrid="0" snapToObjects="1">
      <p:cViewPr varScale="1">
        <p:scale>
          <a:sx n="56" d="100"/>
          <a:sy n="56" d="100"/>
        </p:scale>
        <p:origin x="708" y="5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9302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gamma.app/?utm_source=made-with-gamma" TargetMode="External"/><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F9F4BE"/>
          </a:solidFill>
          <a:ln/>
        </p:spPr>
      </p:sp>
      <p:sp>
        <p:nvSpPr>
          <p:cNvPr id="3" name="Shape 1"/>
          <p:cNvSpPr/>
          <p:nvPr/>
        </p:nvSpPr>
        <p:spPr>
          <a:xfrm>
            <a:off x="0" y="0"/>
            <a:ext cx="14630400" cy="8229600"/>
          </a:xfrm>
          <a:prstGeom prst="rect">
            <a:avLst/>
          </a:prstGeom>
          <a:solidFill>
            <a:srgbClr val="FFFDE6"/>
          </a:solidFill>
          <a:ln/>
        </p:spPr>
      </p:sp>
      <p:pic>
        <p:nvPicPr>
          <p:cNvPr id="4" name="Image 0" descr="preencoded.png">
            <a:hlinkClick r:id="rId2"/>
          </p:cNvPr>
          <p:cNvPicPr>
            <a:picLocks noChangeAspect="1"/>
          </p:cNvPicPr>
          <p:nvPr/>
        </p:nvPicPr>
        <p:blipFill>
          <a:blip r:embed="rId3"/>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1.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5.xml"/><Relationship Id="rId1" Type="http://schemas.openxmlformats.org/officeDocument/2006/relationships/slideLayout" Target="../slideLayouts/slideLayout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9.xml"/><Relationship Id="rId5" Type="http://schemas.openxmlformats.org/officeDocument/2006/relationships/image" Target="../media/image21.png"/><Relationship Id="rId4" Type="http://schemas.openxmlformats.org/officeDocument/2006/relationships/image" Target="../media/image20.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793790" y="939403"/>
            <a:ext cx="7556421" cy="2126337"/>
          </a:xfrm>
          <a:prstGeom prst="rect">
            <a:avLst/>
          </a:prstGeom>
          <a:noFill/>
          <a:ln/>
        </p:spPr>
        <p:txBody>
          <a:bodyPr wrap="square" lIns="0" tIns="0" rIns="0" bIns="0" rtlCol="0" anchor="t"/>
          <a:lstStyle/>
          <a:p>
            <a:pPr marL="0" indent="0">
              <a:lnSpc>
                <a:spcPts val="5550"/>
              </a:lnSpc>
              <a:buNone/>
            </a:pPr>
            <a:r>
              <a:rPr lang="en-US" sz="4800" b="1" dirty="0">
                <a:solidFill>
                  <a:srgbClr val="233939"/>
                </a:solidFill>
                <a:latin typeface="Eras Demi ITC" panose="020B0805030504020804" pitchFamily="34" charset="0"/>
                <a:ea typeface="Syne Bold" pitchFamily="34" charset="-122"/>
                <a:cs typeface="Syne Bold" pitchFamily="34" charset="-120"/>
              </a:rPr>
              <a:t>Borba protiv vršnjačkog nasilja: Put ka sigurnijem okruženju</a:t>
            </a:r>
            <a:endParaRPr lang="en-US" sz="4800" dirty="0">
              <a:latin typeface="Eras Demi ITC" panose="020B0805030504020804" pitchFamily="34" charset="0"/>
            </a:endParaRPr>
          </a:p>
        </p:txBody>
      </p:sp>
      <p:sp>
        <p:nvSpPr>
          <p:cNvPr id="4" name="Text 1"/>
          <p:cNvSpPr/>
          <p:nvPr/>
        </p:nvSpPr>
        <p:spPr>
          <a:xfrm>
            <a:off x="793790" y="3405902"/>
            <a:ext cx="7556421" cy="1814513"/>
          </a:xfrm>
          <a:prstGeom prst="rect">
            <a:avLst/>
          </a:prstGeom>
          <a:noFill/>
          <a:ln/>
        </p:spPr>
        <p:txBody>
          <a:bodyPr wrap="square" lIns="0" tIns="0" rIns="0" bIns="0" rtlCol="0" anchor="t"/>
          <a:lstStyle/>
          <a:p>
            <a:pPr marL="0" indent="0" algn="just">
              <a:lnSpc>
                <a:spcPts val="2850"/>
              </a:lnSpc>
              <a:buNone/>
            </a:pPr>
            <a:r>
              <a:rPr lang="en-US" sz="2000" dirty="0">
                <a:solidFill>
                  <a:srgbClr val="3B4E4E"/>
                </a:solidFill>
                <a:ea typeface="Overpass Light" pitchFamily="34" charset="-122"/>
                <a:cs typeface="Overpass Light" pitchFamily="34" charset="-120"/>
              </a:rPr>
              <a:t>Vršnjačko nasilje predstavlja ozbiljan problem koji pogađa djecu i mlade širom svijeta. Ova prezentacija ima za cilj da pruži sveobuhvatan pregled vršnjačkog nasilja, njegovih uzroka, posljedica i strategija za prevenciju. Razumijevanjem ovog problema i preduzimanjem odgovarajućih koraka, možemo stvoriti sigurnije i podržavajuće okruženje za sve.</a:t>
            </a:r>
            <a:endParaRPr lang="en-US" sz="2000" dirty="0"/>
          </a:p>
        </p:txBody>
      </p:sp>
      <p:sp>
        <p:nvSpPr>
          <p:cNvPr id="5" name="Text 2"/>
          <p:cNvSpPr/>
          <p:nvPr/>
        </p:nvSpPr>
        <p:spPr>
          <a:xfrm>
            <a:off x="793790" y="5475565"/>
            <a:ext cx="7556421" cy="1814513"/>
          </a:xfrm>
          <a:prstGeom prst="rect">
            <a:avLst/>
          </a:prstGeom>
          <a:noFill/>
          <a:ln/>
        </p:spPr>
        <p:txBody>
          <a:bodyPr wrap="square" lIns="0" tIns="0" rIns="0" bIns="0" rtlCol="0" anchor="t"/>
          <a:lstStyle/>
          <a:p>
            <a:pPr marL="0" indent="0" algn="just">
              <a:lnSpc>
                <a:spcPts val="2850"/>
              </a:lnSpc>
              <a:buNone/>
            </a:pPr>
            <a:r>
              <a:rPr lang="en-US" dirty="0">
                <a:solidFill>
                  <a:srgbClr val="3B4E4E"/>
                </a:solidFill>
                <a:ea typeface="Overpass Light" pitchFamily="34" charset="-122"/>
                <a:cs typeface="Overpass Light" pitchFamily="34" charset="-120"/>
              </a:rPr>
              <a:t>Kroz ovu prezentaciju, istražićemo različite aspekte vršnjačkog nasilja, uključujući definiciju, uzroke, posljedice, ulogu posmatrača, strategije prevencije, ulogu roditelja, cyberbullying, zakonsku regulativu i resurse podrške. Nadamo se da će ova prezentacija podstaći na razmišljanje i djelovanje u cilju suzbijanja vršnjačkog nasilja.</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10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12" dur="1000" fill="hold"/>
                                        <p:tgtEl>
                                          <p:spTgt spid="4">
                                            <p:txEl>
                                              <p:pRg st="0" end="0"/>
                                            </p:txEl>
                                          </p:spTgt>
                                        </p:tgtEl>
                                        <p:attrNameLst>
                                          <p:attrName>ppt_y</p:attrName>
                                        </p:attrNameLst>
                                      </p:cBhvr>
                                      <p:tavLst>
                                        <p:tav tm="0">
                                          <p:val>
                                            <p:strVal val="#ppt_y"/>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000" fill="hold"/>
                                        <p:tgtEl>
                                          <p:spTgt spid="5"/>
                                        </p:tgtEl>
                                        <p:attrNameLst>
                                          <p:attrName>ppt_x</p:attrName>
                                        </p:attrNameLst>
                                      </p:cBhvr>
                                      <p:tavLst>
                                        <p:tav tm="0">
                                          <p:val>
                                            <p:strVal val="#ppt_x"/>
                                          </p:val>
                                        </p:tav>
                                        <p:tav tm="100000">
                                          <p:val>
                                            <p:strVal val="#ppt_x"/>
                                          </p:val>
                                        </p:tav>
                                      </p:tavLst>
                                    </p:anim>
                                    <p:anim calcmode="lin" valueType="num">
                                      <p:cBhvr additive="base">
                                        <p:cTn id="16" dur="1000" fill="hold"/>
                                        <p:tgtEl>
                                          <p:spTgt spid="5"/>
                                        </p:tgtEl>
                                        <p:attrNameLst>
                                          <p:attrName>ppt_y</p:attrName>
                                        </p:attrNameLst>
                                      </p:cBhvr>
                                      <p:tavLst>
                                        <p:tav tm="0">
                                          <p:val>
                                            <p:strVal val="1+#ppt_h/2"/>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000" fill="hold"/>
                                        <p:tgtEl>
                                          <p:spTgt spid="2"/>
                                        </p:tgtEl>
                                        <p:attrNameLst>
                                          <p:attrName>ppt_x</p:attrName>
                                        </p:attrNameLst>
                                      </p:cBhvr>
                                      <p:tavLst>
                                        <p:tav tm="0">
                                          <p:val>
                                            <p:strVal val="1+#ppt_w/2"/>
                                          </p:val>
                                        </p:tav>
                                        <p:tav tm="100000">
                                          <p:val>
                                            <p:strVal val="#ppt_x"/>
                                          </p:val>
                                        </p:tav>
                                      </p:tavLst>
                                    </p:anim>
                                    <p:anim calcmode="lin" valueType="num">
                                      <p:cBhvr additive="base">
                                        <p:cTn id="20" dur="10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sp>
        <p:nvSpPr>
          <p:cNvPr id="2" name="Text 0"/>
          <p:cNvSpPr/>
          <p:nvPr/>
        </p:nvSpPr>
        <p:spPr>
          <a:xfrm>
            <a:off x="691634" y="695563"/>
            <a:ext cx="9540002" cy="617458"/>
          </a:xfrm>
          <a:prstGeom prst="rect">
            <a:avLst/>
          </a:prstGeom>
          <a:noFill/>
          <a:ln/>
        </p:spPr>
        <p:txBody>
          <a:bodyPr wrap="none" lIns="0" tIns="0" rIns="0" bIns="0" rtlCol="0" anchor="t"/>
          <a:lstStyle/>
          <a:p>
            <a:pPr marL="0" indent="0">
              <a:lnSpc>
                <a:spcPts val="4850"/>
              </a:lnSpc>
              <a:buNone/>
            </a:pPr>
            <a:r>
              <a:rPr lang="en-US" sz="3850" b="1" dirty="0">
                <a:solidFill>
                  <a:srgbClr val="233939"/>
                </a:solidFill>
                <a:latin typeface="Eras Demi ITC" panose="020B0805030504020804" pitchFamily="34" charset="0"/>
                <a:ea typeface="Syne Bold" pitchFamily="34" charset="-122"/>
                <a:cs typeface="Syne Bold" pitchFamily="34" charset="-120"/>
              </a:rPr>
              <a:t>Resursi i podrška za žrtve i nasilnike</a:t>
            </a:r>
            <a:endParaRPr lang="en-US" sz="3850" dirty="0">
              <a:latin typeface="Eras Demi ITC" panose="020B0805030504020804" pitchFamily="34" charset="0"/>
            </a:endParaRPr>
          </a:p>
        </p:txBody>
      </p:sp>
      <p:sp>
        <p:nvSpPr>
          <p:cNvPr id="3" name="Text 1"/>
          <p:cNvSpPr/>
          <p:nvPr/>
        </p:nvSpPr>
        <p:spPr>
          <a:xfrm>
            <a:off x="691634" y="1708190"/>
            <a:ext cx="13247132" cy="632460"/>
          </a:xfrm>
          <a:prstGeom prst="rect">
            <a:avLst/>
          </a:prstGeom>
          <a:noFill/>
          <a:ln/>
        </p:spPr>
        <p:txBody>
          <a:bodyPr wrap="square" lIns="0" tIns="0" rIns="0" bIns="0" rtlCol="0" anchor="t"/>
          <a:lstStyle/>
          <a:p>
            <a:pPr marL="0" indent="0" algn="just">
              <a:lnSpc>
                <a:spcPts val="2450"/>
              </a:lnSpc>
              <a:buNone/>
            </a:pPr>
            <a:r>
              <a:rPr lang="en-US" dirty="0">
                <a:solidFill>
                  <a:srgbClr val="3B4E4E"/>
                </a:solidFill>
                <a:ea typeface="Overpass Light" pitchFamily="34" charset="-122"/>
                <a:cs typeface="Overpass Light" pitchFamily="34" charset="-120"/>
              </a:rPr>
              <a:t>Postoji mnogo resursa i usluga podrške dostupnih za žrtve i nasilnike vršnjačkog nasilja. Ovi resursi mogu uključivati savjetovanje, grupe podrške i programe intervencije.</a:t>
            </a:r>
            <a:endParaRPr lang="en-US" dirty="0"/>
          </a:p>
        </p:txBody>
      </p:sp>
      <p:sp>
        <p:nvSpPr>
          <p:cNvPr id="4" name="Text 2"/>
          <p:cNvSpPr/>
          <p:nvPr/>
        </p:nvSpPr>
        <p:spPr>
          <a:xfrm>
            <a:off x="691634" y="2562939"/>
            <a:ext cx="13247132" cy="948690"/>
          </a:xfrm>
          <a:prstGeom prst="rect">
            <a:avLst/>
          </a:prstGeom>
          <a:noFill/>
          <a:ln/>
        </p:spPr>
        <p:txBody>
          <a:bodyPr wrap="square" lIns="0" tIns="0" rIns="0" bIns="0" rtlCol="0" anchor="t"/>
          <a:lstStyle/>
          <a:p>
            <a:pPr marL="0" indent="0" algn="just">
              <a:lnSpc>
                <a:spcPts val="2450"/>
              </a:lnSpc>
              <a:buNone/>
            </a:pPr>
            <a:r>
              <a:rPr lang="en-US" dirty="0">
                <a:solidFill>
                  <a:srgbClr val="3B4E4E"/>
                </a:solidFill>
                <a:ea typeface="Overpass Light" pitchFamily="34" charset="-122"/>
                <a:cs typeface="Overpass Light" pitchFamily="34" charset="-120"/>
              </a:rPr>
              <a:t>Žrtve mogu pronaći podršku u savjetovalištima, grupama podrške i online resursima. Nasilnici mogu imati koristi od programa intervencije koji im pomažu da promijene svoje ponašanje. Važno je da i žrtve i nasilnici imaju pristup resursima koji im mogu pomoći da se oporave i promijene svoje živote. Promovisanje dostupnosti resursa ključno je za stvaranje zajednice koja podržava i brine o svima.</a:t>
            </a:r>
            <a:endParaRPr lang="en-US" dirty="0"/>
          </a:p>
        </p:txBody>
      </p:sp>
      <p:pic>
        <p:nvPicPr>
          <p:cNvPr id="5" name="Image 0" descr="preencoded.png"/>
          <p:cNvPicPr>
            <a:picLocks noChangeAspect="1"/>
          </p:cNvPicPr>
          <p:nvPr/>
        </p:nvPicPr>
        <p:blipFill>
          <a:blip r:embed="rId3"/>
          <a:stretch>
            <a:fillRect/>
          </a:stretch>
        </p:blipFill>
        <p:spPr>
          <a:xfrm>
            <a:off x="691634" y="3733919"/>
            <a:ext cx="3674745" cy="2271117"/>
          </a:xfrm>
          <a:prstGeom prst="rect">
            <a:avLst/>
          </a:prstGeom>
        </p:spPr>
      </p:pic>
      <p:sp>
        <p:nvSpPr>
          <p:cNvPr id="6" name="Text 3"/>
          <p:cNvSpPr/>
          <p:nvPr/>
        </p:nvSpPr>
        <p:spPr>
          <a:xfrm>
            <a:off x="691634" y="6251972"/>
            <a:ext cx="2470071" cy="308729"/>
          </a:xfrm>
          <a:prstGeom prst="rect">
            <a:avLst/>
          </a:prstGeom>
          <a:noFill/>
          <a:ln/>
        </p:spPr>
        <p:txBody>
          <a:bodyPr wrap="none" lIns="0" tIns="0" rIns="0" bIns="0" rtlCol="0" anchor="t"/>
          <a:lstStyle/>
          <a:p>
            <a:pPr marL="0" indent="0" algn="l">
              <a:lnSpc>
                <a:spcPts val="2400"/>
              </a:lnSpc>
              <a:buNone/>
            </a:pPr>
            <a:r>
              <a:rPr lang="en-US" sz="2000" b="1" dirty="0">
                <a:solidFill>
                  <a:srgbClr val="3B4E4E"/>
                </a:solidFill>
                <a:ea typeface="Syne Bold" pitchFamily="34" charset="-122"/>
                <a:cs typeface="Syne Bold" pitchFamily="34" charset="-120"/>
              </a:rPr>
              <a:t>Grupe podrške</a:t>
            </a:r>
            <a:endParaRPr lang="en-US" sz="2000" dirty="0"/>
          </a:p>
        </p:txBody>
      </p:sp>
      <p:sp>
        <p:nvSpPr>
          <p:cNvPr id="7" name="Text 4"/>
          <p:cNvSpPr/>
          <p:nvPr/>
        </p:nvSpPr>
        <p:spPr>
          <a:xfrm>
            <a:off x="691634" y="6679168"/>
            <a:ext cx="4218146" cy="316230"/>
          </a:xfrm>
          <a:prstGeom prst="rect">
            <a:avLst/>
          </a:prstGeom>
          <a:noFill/>
          <a:ln/>
        </p:spPr>
        <p:txBody>
          <a:bodyPr wrap="none" lIns="0" tIns="0" rIns="0" bIns="0" rtlCol="0" anchor="t"/>
          <a:lstStyle/>
          <a:p>
            <a:pPr marL="0" indent="0" algn="l">
              <a:lnSpc>
                <a:spcPts val="2450"/>
              </a:lnSpc>
              <a:buNone/>
            </a:pPr>
            <a:r>
              <a:rPr lang="en-US" dirty="0">
                <a:solidFill>
                  <a:srgbClr val="3B4E4E"/>
                </a:solidFill>
                <a:ea typeface="Overpass Light" pitchFamily="34" charset="-122"/>
                <a:cs typeface="Overpass Light" pitchFamily="34" charset="-120"/>
              </a:rPr>
              <a:t>Pružanje emocionalne podrške</a:t>
            </a:r>
            <a:endParaRPr lang="en-US" dirty="0"/>
          </a:p>
        </p:txBody>
      </p:sp>
      <p:pic>
        <p:nvPicPr>
          <p:cNvPr id="8" name="Image 1" descr="preencoded.png"/>
          <p:cNvPicPr>
            <a:picLocks noChangeAspect="1"/>
          </p:cNvPicPr>
          <p:nvPr/>
        </p:nvPicPr>
        <p:blipFill>
          <a:blip r:embed="rId4"/>
          <a:stretch>
            <a:fillRect/>
          </a:stretch>
        </p:blipFill>
        <p:spPr>
          <a:xfrm>
            <a:off x="5206127" y="3733919"/>
            <a:ext cx="3674745" cy="2271117"/>
          </a:xfrm>
          <a:prstGeom prst="rect">
            <a:avLst/>
          </a:prstGeom>
        </p:spPr>
      </p:pic>
      <p:sp>
        <p:nvSpPr>
          <p:cNvPr id="9" name="Text 5"/>
          <p:cNvSpPr/>
          <p:nvPr/>
        </p:nvSpPr>
        <p:spPr>
          <a:xfrm>
            <a:off x="5206127" y="6251972"/>
            <a:ext cx="2470071" cy="308729"/>
          </a:xfrm>
          <a:prstGeom prst="rect">
            <a:avLst/>
          </a:prstGeom>
          <a:noFill/>
          <a:ln/>
        </p:spPr>
        <p:txBody>
          <a:bodyPr wrap="none" lIns="0" tIns="0" rIns="0" bIns="0" rtlCol="0" anchor="t"/>
          <a:lstStyle/>
          <a:p>
            <a:pPr marL="0" indent="0" algn="l">
              <a:lnSpc>
                <a:spcPts val="2400"/>
              </a:lnSpc>
              <a:buNone/>
            </a:pPr>
            <a:r>
              <a:rPr lang="en-US" sz="2000" b="1" dirty="0">
                <a:solidFill>
                  <a:srgbClr val="3B4E4E"/>
                </a:solidFill>
                <a:ea typeface="Syne Bold" pitchFamily="34" charset="-122"/>
                <a:cs typeface="Syne Bold" pitchFamily="34" charset="-120"/>
              </a:rPr>
              <a:t>Savjetovanje</a:t>
            </a:r>
            <a:endParaRPr lang="en-US" sz="2000" dirty="0"/>
          </a:p>
        </p:txBody>
      </p:sp>
      <p:sp>
        <p:nvSpPr>
          <p:cNvPr id="10" name="Text 6"/>
          <p:cNvSpPr/>
          <p:nvPr/>
        </p:nvSpPr>
        <p:spPr>
          <a:xfrm>
            <a:off x="5206127" y="6679168"/>
            <a:ext cx="4218146" cy="316230"/>
          </a:xfrm>
          <a:prstGeom prst="rect">
            <a:avLst/>
          </a:prstGeom>
          <a:noFill/>
          <a:ln/>
        </p:spPr>
        <p:txBody>
          <a:bodyPr wrap="none" lIns="0" tIns="0" rIns="0" bIns="0" rtlCol="0" anchor="t"/>
          <a:lstStyle/>
          <a:p>
            <a:pPr marL="0" indent="0" algn="l">
              <a:lnSpc>
                <a:spcPts val="2450"/>
              </a:lnSpc>
              <a:buNone/>
            </a:pPr>
            <a:r>
              <a:rPr lang="en-US" dirty="0">
                <a:solidFill>
                  <a:srgbClr val="3B4E4E"/>
                </a:solidFill>
                <a:ea typeface="Overpass Light" pitchFamily="34" charset="-122"/>
                <a:cs typeface="Overpass Light" pitchFamily="34" charset="-120"/>
              </a:rPr>
              <a:t>Individualna terapija</a:t>
            </a:r>
            <a:endParaRPr lang="en-US" dirty="0"/>
          </a:p>
        </p:txBody>
      </p:sp>
      <p:pic>
        <p:nvPicPr>
          <p:cNvPr id="11" name="Image 2" descr="preencoded.png"/>
          <p:cNvPicPr>
            <a:picLocks noChangeAspect="1"/>
          </p:cNvPicPr>
          <p:nvPr/>
        </p:nvPicPr>
        <p:blipFill>
          <a:blip r:embed="rId5"/>
          <a:stretch>
            <a:fillRect/>
          </a:stretch>
        </p:blipFill>
        <p:spPr>
          <a:xfrm>
            <a:off x="9720620" y="3733919"/>
            <a:ext cx="3674745" cy="2271117"/>
          </a:xfrm>
          <a:prstGeom prst="rect">
            <a:avLst/>
          </a:prstGeom>
        </p:spPr>
      </p:pic>
      <p:sp>
        <p:nvSpPr>
          <p:cNvPr id="12" name="Text 7"/>
          <p:cNvSpPr/>
          <p:nvPr/>
        </p:nvSpPr>
        <p:spPr>
          <a:xfrm>
            <a:off x="9720620" y="6251972"/>
            <a:ext cx="2470071" cy="308729"/>
          </a:xfrm>
          <a:prstGeom prst="rect">
            <a:avLst/>
          </a:prstGeom>
          <a:noFill/>
          <a:ln/>
        </p:spPr>
        <p:txBody>
          <a:bodyPr wrap="none" lIns="0" tIns="0" rIns="0" bIns="0" rtlCol="0" anchor="t"/>
          <a:lstStyle/>
          <a:p>
            <a:pPr marL="0" indent="0" algn="l">
              <a:lnSpc>
                <a:spcPts val="2400"/>
              </a:lnSpc>
              <a:buNone/>
            </a:pPr>
            <a:r>
              <a:rPr lang="en-US" sz="2000" b="1" dirty="0">
                <a:solidFill>
                  <a:srgbClr val="3B4E4E"/>
                </a:solidFill>
                <a:ea typeface="Syne Bold" pitchFamily="34" charset="-122"/>
                <a:cs typeface="Syne Bold" pitchFamily="34" charset="-120"/>
              </a:rPr>
              <a:t>Online resursi</a:t>
            </a:r>
            <a:endParaRPr lang="en-US" sz="2000" dirty="0"/>
          </a:p>
        </p:txBody>
      </p:sp>
      <p:sp>
        <p:nvSpPr>
          <p:cNvPr id="13" name="Text 8"/>
          <p:cNvSpPr/>
          <p:nvPr/>
        </p:nvSpPr>
        <p:spPr>
          <a:xfrm>
            <a:off x="9720620" y="6679168"/>
            <a:ext cx="4218146" cy="316230"/>
          </a:xfrm>
          <a:prstGeom prst="rect">
            <a:avLst/>
          </a:prstGeom>
          <a:noFill/>
          <a:ln/>
        </p:spPr>
        <p:txBody>
          <a:bodyPr wrap="none" lIns="0" tIns="0" rIns="0" bIns="0" rtlCol="0" anchor="t"/>
          <a:lstStyle/>
          <a:p>
            <a:pPr marL="0" indent="0" algn="l">
              <a:lnSpc>
                <a:spcPts val="2450"/>
              </a:lnSpc>
              <a:buNone/>
            </a:pPr>
            <a:r>
              <a:rPr lang="en-US" dirty="0">
                <a:solidFill>
                  <a:srgbClr val="3B4E4E"/>
                </a:solidFill>
                <a:ea typeface="Overpass Light" pitchFamily="34" charset="-122"/>
                <a:cs typeface="Overpass Light" pitchFamily="34" charset="-120"/>
              </a:rPr>
              <a:t>Informacije i alati</a:t>
            </a:r>
            <a:endParaRPr lang="en-US" dirty="0"/>
          </a:p>
        </p:txBody>
      </p:sp>
      <p:sp>
        <p:nvSpPr>
          <p:cNvPr id="14" name="Text 9"/>
          <p:cNvSpPr/>
          <p:nvPr/>
        </p:nvSpPr>
        <p:spPr>
          <a:xfrm>
            <a:off x="691634" y="7217688"/>
            <a:ext cx="13247132" cy="316230"/>
          </a:xfrm>
          <a:prstGeom prst="rect">
            <a:avLst/>
          </a:prstGeom>
          <a:noFill/>
          <a:ln/>
        </p:spPr>
        <p:txBody>
          <a:bodyPr wrap="none" lIns="0" tIns="0" rIns="0" bIns="0" rtlCol="0" anchor="t"/>
          <a:lstStyle/>
          <a:p>
            <a:pPr marL="0" indent="0" algn="just">
              <a:lnSpc>
                <a:spcPts val="2450"/>
              </a:lnSpc>
              <a:buNone/>
            </a:pPr>
            <a:r>
              <a:rPr lang="en-US" sz="1700" dirty="0">
                <a:solidFill>
                  <a:srgbClr val="3B4E4E"/>
                </a:solidFill>
                <a:ea typeface="Overpass Light" pitchFamily="34" charset="-122"/>
                <a:cs typeface="Overpass Light" pitchFamily="34" charset="-120"/>
              </a:rPr>
              <a:t>Kontaktirajte nas za dodatne informacije i podršku u borbi protiv vršnjačkog nasilja. Zajedno možemo stvoriti sigurnije i podržavajuće okruženje za sve.</a:t>
            </a:r>
            <a:endParaRPr lang="en-US" sz="17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500" fill="hold"/>
                                        <p:tgtEl>
                                          <p:spTgt spid="3"/>
                                        </p:tgtEl>
                                        <p:attrNameLst>
                                          <p:attrName>ppt_x</p:attrName>
                                        </p:attrNameLst>
                                      </p:cBhvr>
                                      <p:tavLst>
                                        <p:tav tm="0">
                                          <p:val>
                                            <p:strVal val="0-#ppt_w/2"/>
                                          </p:val>
                                        </p:tav>
                                        <p:tav tm="100000">
                                          <p:val>
                                            <p:strVal val="#ppt_x"/>
                                          </p:val>
                                        </p:tav>
                                      </p:tavLst>
                                    </p:anim>
                                    <p:anim calcmode="lin" valueType="num">
                                      <p:cBhvr additive="base">
                                        <p:cTn id="12" dur="1500" fill="hold"/>
                                        <p:tgtEl>
                                          <p:spTgt spid="3"/>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500" fill="hold"/>
                                        <p:tgtEl>
                                          <p:spTgt spid="4"/>
                                        </p:tgtEl>
                                        <p:attrNameLst>
                                          <p:attrName>ppt_x</p:attrName>
                                        </p:attrNameLst>
                                      </p:cBhvr>
                                      <p:tavLst>
                                        <p:tav tm="0">
                                          <p:val>
                                            <p:strVal val="0-#ppt_w/2"/>
                                          </p:val>
                                        </p:tav>
                                        <p:tav tm="100000">
                                          <p:val>
                                            <p:strVal val="#ppt_x"/>
                                          </p:val>
                                        </p:tav>
                                      </p:tavLst>
                                    </p:anim>
                                    <p:anim calcmode="lin" valueType="num">
                                      <p:cBhvr additive="base">
                                        <p:cTn id="16" dur="1500" fill="hold"/>
                                        <p:tgtEl>
                                          <p:spTgt spid="4"/>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500" fill="hold"/>
                                        <p:tgtEl>
                                          <p:spTgt spid="14"/>
                                        </p:tgtEl>
                                        <p:attrNameLst>
                                          <p:attrName>ppt_x</p:attrName>
                                        </p:attrNameLst>
                                      </p:cBhvr>
                                      <p:tavLst>
                                        <p:tav tm="0">
                                          <p:val>
                                            <p:strVal val="0-#ppt_w/2"/>
                                          </p:val>
                                        </p:tav>
                                        <p:tav tm="100000">
                                          <p:val>
                                            <p:strVal val="#ppt_x"/>
                                          </p:val>
                                        </p:tav>
                                      </p:tavLst>
                                    </p:anim>
                                    <p:anim calcmode="lin" valueType="num">
                                      <p:cBhvr additive="base">
                                        <p:cTn id="20" dur="15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1500" fill="hold"/>
                                        <p:tgtEl>
                                          <p:spTgt spid="5"/>
                                        </p:tgtEl>
                                        <p:attrNameLst>
                                          <p:attrName>ppt_x</p:attrName>
                                        </p:attrNameLst>
                                      </p:cBhvr>
                                      <p:tavLst>
                                        <p:tav tm="0">
                                          <p:val>
                                            <p:strVal val="0-#ppt_w/2"/>
                                          </p:val>
                                        </p:tav>
                                        <p:tav tm="100000">
                                          <p:val>
                                            <p:strVal val="#ppt_x"/>
                                          </p:val>
                                        </p:tav>
                                      </p:tavLst>
                                    </p:anim>
                                    <p:anim calcmode="lin" valueType="num">
                                      <p:cBhvr additive="base">
                                        <p:cTn id="24" dur="1500" fill="hold"/>
                                        <p:tgtEl>
                                          <p:spTgt spid="5"/>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6"/>
                                        </p:tgtEl>
                                        <p:attrNameLst>
                                          <p:attrName>style.visibility</p:attrName>
                                        </p:attrNameLst>
                                      </p:cBhvr>
                                      <p:to>
                                        <p:strVal val="visible"/>
                                      </p:to>
                                    </p:set>
                                    <p:anim calcmode="lin" valueType="num">
                                      <p:cBhvr additive="base">
                                        <p:cTn id="27" dur="1500" fill="hold"/>
                                        <p:tgtEl>
                                          <p:spTgt spid="6"/>
                                        </p:tgtEl>
                                        <p:attrNameLst>
                                          <p:attrName>ppt_x</p:attrName>
                                        </p:attrNameLst>
                                      </p:cBhvr>
                                      <p:tavLst>
                                        <p:tav tm="0">
                                          <p:val>
                                            <p:strVal val="0-#ppt_w/2"/>
                                          </p:val>
                                        </p:tav>
                                        <p:tav tm="100000">
                                          <p:val>
                                            <p:strVal val="#ppt_x"/>
                                          </p:val>
                                        </p:tav>
                                      </p:tavLst>
                                    </p:anim>
                                    <p:anim calcmode="lin" valueType="num">
                                      <p:cBhvr additive="base">
                                        <p:cTn id="28" dur="1500" fill="hold"/>
                                        <p:tgtEl>
                                          <p:spTgt spid="6"/>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additive="base">
                                        <p:cTn id="31" dur="1500" fill="hold"/>
                                        <p:tgtEl>
                                          <p:spTgt spid="7"/>
                                        </p:tgtEl>
                                        <p:attrNameLst>
                                          <p:attrName>ppt_x</p:attrName>
                                        </p:attrNameLst>
                                      </p:cBhvr>
                                      <p:tavLst>
                                        <p:tav tm="0">
                                          <p:val>
                                            <p:strVal val="0-#ppt_w/2"/>
                                          </p:val>
                                        </p:tav>
                                        <p:tav tm="100000">
                                          <p:val>
                                            <p:strVal val="#ppt_x"/>
                                          </p:val>
                                        </p:tav>
                                      </p:tavLst>
                                    </p:anim>
                                    <p:anim calcmode="lin" valueType="num">
                                      <p:cBhvr additive="base">
                                        <p:cTn id="32" dur="1500" fill="hold"/>
                                        <p:tgtEl>
                                          <p:spTgt spid="7"/>
                                        </p:tgtEl>
                                        <p:attrNameLst>
                                          <p:attrName>ppt_y</p:attrName>
                                        </p:attrNameLst>
                                      </p:cBhvr>
                                      <p:tavLst>
                                        <p:tav tm="0">
                                          <p:val>
                                            <p:strVal val="#ppt_y"/>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additive="base">
                                        <p:cTn id="35" dur="1500" fill="hold"/>
                                        <p:tgtEl>
                                          <p:spTgt spid="8"/>
                                        </p:tgtEl>
                                        <p:attrNameLst>
                                          <p:attrName>ppt_x</p:attrName>
                                        </p:attrNameLst>
                                      </p:cBhvr>
                                      <p:tavLst>
                                        <p:tav tm="0">
                                          <p:val>
                                            <p:strVal val="#ppt_x"/>
                                          </p:val>
                                        </p:tav>
                                        <p:tav tm="100000">
                                          <p:val>
                                            <p:strVal val="#ppt_x"/>
                                          </p:val>
                                        </p:tav>
                                      </p:tavLst>
                                    </p:anim>
                                    <p:anim calcmode="lin" valueType="num">
                                      <p:cBhvr additive="base">
                                        <p:cTn id="36" dur="1500" fill="hold"/>
                                        <p:tgtEl>
                                          <p:spTgt spid="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additive="base">
                                        <p:cTn id="39" dur="1500" fill="hold"/>
                                        <p:tgtEl>
                                          <p:spTgt spid="9"/>
                                        </p:tgtEl>
                                        <p:attrNameLst>
                                          <p:attrName>ppt_x</p:attrName>
                                        </p:attrNameLst>
                                      </p:cBhvr>
                                      <p:tavLst>
                                        <p:tav tm="0">
                                          <p:val>
                                            <p:strVal val="#ppt_x"/>
                                          </p:val>
                                        </p:tav>
                                        <p:tav tm="100000">
                                          <p:val>
                                            <p:strVal val="#ppt_x"/>
                                          </p:val>
                                        </p:tav>
                                      </p:tavLst>
                                    </p:anim>
                                    <p:anim calcmode="lin" valueType="num">
                                      <p:cBhvr additive="base">
                                        <p:cTn id="40" dur="1500" fill="hold"/>
                                        <p:tgtEl>
                                          <p:spTgt spid="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500" fill="hold"/>
                                        <p:tgtEl>
                                          <p:spTgt spid="10"/>
                                        </p:tgtEl>
                                        <p:attrNameLst>
                                          <p:attrName>ppt_x</p:attrName>
                                        </p:attrNameLst>
                                      </p:cBhvr>
                                      <p:tavLst>
                                        <p:tav tm="0">
                                          <p:val>
                                            <p:strVal val="#ppt_x"/>
                                          </p:val>
                                        </p:tav>
                                        <p:tav tm="100000">
                                          <p:val>
                                            <p:strVal val="#ppt_x"/>
                                          </p:val>
                                        </p:tav>
                                      </p:tavLst>
                                    </p:anim>
                                    <p:anim calcmode="lin" valueType="num">
                                      <p:cBhvr additive="base">
                                        <p:cTn id="44" dur="1500" fill="hold"/>
                                        <p:tgtEl>
                                          <p:spTgt spid="10"/>
                                        </p:tgtEl>
                                        <p:attrNameLst>
                                          <p:attrName>ppt_y</p:attrName>
                                        </p:attrNameLst>
                                      </p:cBhvr>
                                      <p:tavLst>
                                        <p:tav tm="0">
                                          <p:val>
                                            <p:strVal val="1+#ppt_h/2"/>
                                          </p:val>
                                        </p:tav>
                                        <p:tav tm="100000">
                                          <p:val>
                                            <p:strVal val="#ppt_y"/>
                                          </p:val>
                                        </p:tav>
                                      </p:tavLst>
                                    </p:anim>
                                  </p:childTnLst>
                                </p:cTn>
                              </p:par>
                              <p:par>
                                <p:cTn id="45" presetID="2" presetClass="entr" presetSubtype="2" fill="hold"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additive="base">
                                        <p:cTn id="47" dur="1500" fill="hold"/>
                                        <p:tgtEl>
                                          <p:spTgt spid="11"/>
                                        </p:tgtEl>
                                        <p:attrNameLst>
                                          <p:attrName>ppt_x</p:attrName>
                                        </p:attrNameLst>
                                      </p:cBhvr>
                                      <p:tavLst>
                                        <p:tav tm="0">
                                          <p:val>
                                            <p:strVal val="1+#ppt_w/2"/>
                                          </p:val>
                                        </p:tav>
                                        <p:tav tm="100000">
                                          <p:val>
                                            <p:strVal val="#ppt_x"/>
                                          </p:val>
                                        </p:tav>
                                      </p:tavLst>
                                    </p:anim>
                                    <p:anim calcmode="lin" valueType="num">
                                      <p:cBhvr additive="base">
                                        <p:cTn id="48" dur="1500" fill="hold"/>
                                        <p:tgtEl>
                                          <p:spTgt spid="11"/>
                                        </p:tgtEl>
                                        <p:attrNameLst>
                                          <p:attrName>ppt_y</p:attrName>
                                        </p:attrNameLst>
                                      </p:cBhvr>
                                      <p:tavLst>
                                        <p:tav tm="0">
                                          <p:val>
                                            <p:strVal val="#ppt_y"/>
                                          </p:val>
                                        </p:tav>
                                        <p:tav tm="100000">
                                          <p:val>
                                            <p:strVal val="#ppt_y"/>
                                          </p:val>
                                        </p:tav>
                                      </p:tavLst>
                                    </p:anim>
                                  </p:childTnLst>
                                </p:cTn>
                              </p:par>
                              <p:par>
                                <p:cTn id="49" presetID="2" presetClass="entr" presetSubtype="2" fill="hold" grpId="0" nodeType="with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additive="base">
                                        <p:cTn id="51" dur="1500" fill="hold"/>
                                        <p:tgtEl>
                                          <p:spTgt spid="12"/>
                                        </p:tgtEl>
                                        <p:attrNameLst>
                                          <p:attrName>ppt_x</p:attrName>
                                        </p:attrNameLst>
                                      </p:cBhvr>
                                      <p:tavLst>
                                        <p:tav tm="0">
                                          <p:val>
                                            <p:strVal val="1+#ppt_w/2"/>
                                          </p:val>
                                        </p:tav>
                                        <p:tav tm="100000">
                                          <p:val>
                                            <p:strVal val="#ppt_x"/>
                                          </p:val>
                                        </p:tav>
                                      </p:tavLst>
                                    </p:anim>
                                    <p:anim calcmode="lin" valueType="num">
                                      <p:cBhvr additive="base">
                                        <p:cTn id="52" dur="1500" fill="hold"/>
                                        <p:tgtEl>
                                          <p:spTgt spid="12"/>
                                        </p:tgtEl>
                                        <p:attrNameLst>
                                          <p:attrName>ppt_y</p:attrName>
                                        </p:attrNameLst>
                                      </p:cBhvr>
                                      <p:tavLst>
                                        <p:tav tm="0">
                                          <p:val>
                                            <p:strVal val="#ppt_y"/>
                                          </p:val>
                                        </p:tav>
                                        <p:tav tm="100000">
                                          <p:val>
                                            <p:strVal val="#ppt_y"/>
                                          </p:val>
                                        </p:tav>
                                      </p:tavLst>
                                    </p:anim>
                                  </p:childTnLst>
                                </p:cTn>
                              </p:par>
                              <p:par>
                                <p:cTn id="53" presetID="2" presetClass="entr" presetSubtype="2"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1+#ppt_w/2"/>
                                          </p:val>
                                        </p:tav>
                                        <p:tav tm="100000">
                                          <p:val>
                                            <p:strVal val="#ppt_x"/>
                                          </p:val>
                                        </p:tav>
                                      </p:tavLst>
                                    </p:anim>
                                    <p:anim calcmode="lin" valueType="num">
                                      <p:cBhvr additive="base">
                                        <p:cTn id="56" dur="1500" fill="hold"/>
                                        <p:tgtEl>
                                          <p:spTgt spid="1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6" grpId="0" animBg="1"/>
      <p:bldP spid="7" grpId="0" animBg="1"/>
      <p:bldP spid="9" grpId="0" animBg="1"/>
      <p:bldP spid="10" grpId="0" animBg="1"/>
      <p:bldP spid="12" grpId="0" animBg="1"/>
      <p:bldP spid="13" grpId="0" animBg="1"/>
      <p:bldP spid="1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31386"/>
          </a:xfrm>
          <a:prstGeom prst="rect">
            <a:avLst/>
          </a:prstGeom>
        </p:spPr>
      </p:pic>
      <p:sp>
        <p:nvSpPr>
          <p:cNvPr id="3" name="Text 0"/>
          <p:cNvSpPr/>
          <p:nvPr/>
        </p:nvSpPr>
        <p:spPr>
          <a:xfrm>
            <a:off x="628650" y="729020"/>
            <a:ext cx="7886462" cy="1122759"/>
          </a:xfrm>
          <a:prstGeom prst="rect">
            <a:avLst/>
          </a:prstGeom>
          <a:noFill/>
          <a:ln/>
        </p:spPr>
        <p:txBody>
          <a:bodyPr wrap="square" lIns="0" tIns="0" rIns="0" bIns="0" rtlCol="0" anchor="t"/>
          <a:lstStyle/>
          <a:p>
            <a:pPr marL="0" indent="0">
              <a:lnSpc>
                <a:spcPts val="4400"/>
              </a:lnSpc>
              <a:buNone/>
            </a:pPr>
            <a:r>
              <a:rPr lang="en-US" sz="4000" b="1" dirty="0">
                <a:solidFill>
                  <a:srgbClr val="233939"/>
                </a:solidFill>
                <a:latin typeface="Eras Demi ITC" panose="020B0805030504020804" pitchFamily="34" charset="0"/>
                <a:ea typeface="Syne Bold" pitchFamily="34" charset="-122"/>
                <a:cs typeface="Syne Bold" pitchFamily="34" charset="-120"/>
              </a:rPr>
              <a:t>Šta je vršnjačko nasilje i kako ga prepoznati?</a:t>
            </a:r>
            <a:endParaRPr lang="en-US" sz="4000" dirty="0">
              <a:latin typeface="Eras Demi ITC" panose="020B0805030504020804" pitchFamily="34" charset="0"/>
            </a:endParaRPr>
          </a:p>
        </p:txBody>
      </p:sp>
      <p:sp>
        <p:nvSpPr>
          <p:cNvPr id="4" name="Text 1"/>
          <p:cNvSpPr/>
          <p:nvPr/>
        </p:nvSpPr>
        <p:spPr>
          <a:xfrm>
            <a:off x="628769" y="1886188"/>
            <a:ext cx="7886462" cy="862251"/>
          </a:xfrm>
          <a:prstGeom prst="rect">
            <a:avLst/>
          </a:prstGeom>
          <a:noFill/>
          <a:ln/>
        </p:spPr>
        <p:txBody>
          <a:bodyPr wrap="square" lIns="0" tIns="0" rIns="0" bIns="0" rtlCol="0" anchor="t"/>
          <a:lstStyle/>
          <a:p>
            <a:pPr marL="0" indent="0" algn="just">
              <a:lnSpc>
                <a:spcPts val="2250"/>
              </a:lnSpc>
              <a:buNone/>
            </a:pPr>
            <a:r>
              <a:rPr lang="en-US" sz="1600" dirty="0">
                <a:solidFill>
                  <a:srgbClr val="3B4E4E"/>
                </a:solidFill>
                <a:ea typeface="Overpass Light" pitchFamily="34" charset="-122"/>
                <a:cs typeface="Overpass Light" pitchFamily="34" charset="-120"/>
              </a:rPr>
              <a:t>Vršnjačko nasilje je agresivno ponašanje koje se ponavlja i uključuje neravnotežu moći. Ono može biti fizičko, verbalno, socijalno ili cyber nasilje. Važno je prepoznati različite oblike vršnjačkog nasilja kako bismo mogli efikasno intervenisati.</a:t>
            </a:r>
            <a:endParaRPr lang="en-US" sz="1600" dirty="0"/>
          </a:p>
        </p:txBody>
      </p:sp>
      <p:sp>
        <p:nvSpPr>
          <p:cNvPr id="5" name="Text 2"/>
          <p:cNvSpPr/>
          <p:nvPr/>
        </p:nvSpPr>
        <p:spPr>
          <a:xfrm>
            <a:off x="628769" y="2950488"/>
            <a:ext cx="7886462" cy="1437084"/>
          </a:xfrm>
          <a:prstGeom prst="rect">
            <a:avLst/>
          </a:prstGeom>
          <a:noFill/>
          <a:ln/>
        </p:spPr>
        <p:txBody>
          <a:bodyPr wrap="square" lIns="0" tIns="0" rIns="0" bIns="0" rtlCol="0" anchor="t"/>
          <a:lstStyle/>
          <a:p>
            <a:pPr marL="0" indent="0" algn="just">
              <a:lnSpc>
                <a:spcPts val="2250"/>
              </a:lnSpc>
              <a:buNone/>
            </a:pPr>
            <a:r>
              <a:rPr lang="en-US" sz="1500" dirty="0">
                <a:solidFill>
                  <a:srgbClr val="3B4E4E"/>
                </a:solidFill>
                <a:ea typeface="Overpass Light" pitchFamily="34" charset="-122"/>
                <a:cs typeface="Overpass Light" pitchFamily="34" charset="-120"/>
              </a:rPr>
              <a:t>Fizičko nasilje uključuje udaranje, guranje i druge oblike fizičkog zlostavljanja. Verbalno nasilje se odnosi na uvrede, prijetnje i druge oblike verbalnog zlostavljanja. Socijalno nasilje uključuje isključivanje, ogovaranje i druge oblike socijalne manipulacije. Cyberbullying se odnosi na nasilje putem interneta ili drugih digitalnih medija. Prepoznavanje ovih oblika nasilja ključno je za pružanje podrške žrtvama i sprječavanje daljeg nasilja.</a:t>
            </a:r>
            <a:endParaRPr lang="en-US" sz="1500" dirty="0"/>
          </a:p>
        </p:txBody>
      </p:sp>
      <p:pic>
        <p:nvPicPr>
          <p:cNvPr id="6" name="Image 1" descr="preencoded.png"/>
          <p:cNvPicPr>
            <a:picLocks noChangeAspect="1"/>
          </p:cNvPicPr>
          <p:nvPr/>
        </p:nvPicPr>
        <p:blipFill>
          <a:blip r:embed="rId4"/>
          <a:stretch>
            <a:fillRect/>
          </a:stretch>
        </p:blipFill>
        <p:spPr>
          <a:xfrm>
            <a:off x="628769" y="4589621"/>
            <a:ext cx="449104" cy="449104"/>
          </a:xfrm>
          <a:prstGeom prst="rect">
            <a:avLst/>
          </a:prstGeom>
        </p:spPr>
      </p:pic>
      <p:sp>
        <p:nvSpPr>
          <p:cNvPr id="7" name="Text 3"/>
          <p:cNvSpPr/>
          <p:nvPr/>
        </p:nvSpPr>
        <p:spPr>
          <a:xfrm>
            <a:off x="628769" y="5218271"/>
            <a:ext cx="2245638" cy="280630"/>
          </a:xfrm>
          <a:prstGeom prst="rect">
            <a:avLst/>
          </a:prstGeom>
          <a:noFill/>
          <a:ln/>
        </p:spPr>
        <p:txBody>
          <a:bodyPr wrap="none" lIns="0" tIns="0" rIns="0" bIns="0" rtlCol="0" anchor="t"/>
          <a:lstStyle/>
          <a:p>
            <a:pPr marL="0" indent="0" algn="l">
              <a:lnSpc>
                <a:spcPts val="2200"/>
              </a:lnSpc>
              <a:buNone/>
            </a:pPr>
            <a:r>
              <a:rPr lang="en-US" sz="2000" b="1" dirty="0">
                <a:solidFill>
                  <a:srgbClr val="3B4E4E"/>
                </a:solidFill>
                <a:ea typeface="Syne Bold" pitchFamily="34" charset="-122"/>
                <a:cs typeface="Syne Bold" pitchFamily="34" charset="-120"/>
              </a:rPr>
              <a:t>Fizičko</a:t>
            </a:r>
            <a:endParaRPr lang="en-US" sz="2000" dirty="0"/>
          </a:p>
        </p:txBody>
      </p:sp>
      <p:sp>
        <p:nvSpPr>
          <p:cNvPr id="8" name="Text 4"/>
          <p:cNvSpPr/>
          <p:nvPr/>
        </p:nvSpPr>
        <p:spPr>
          <a:xfrm>
            <a:off x="628769" y="5606653"/>
            <a:ext cx="2449116" cy="287417"/>
          </a:xfrm>
          <a:prstGeom prst="rect">
            <a:avLst/>
          </a:prstGeom>
          <a:noFill/>
          <a:ln/>
        </p:spPr>
        <p:txBody>
          <a:bodyPr wrap="none" lIns="0" tIns="0" rIns="0" bIns="0" rtlCol="0" anchor="t"/>
          <a:lstStyle/>
          <a:p>
            <a:pPr marL="0" indent="0" algn="l">
              <a:lnSpc>
                <a:spcPts val="2250"/>
              </a:lnSpc>
              <a:buNone/>
            </a:pPr>
            <a:r>
              <a:rPr lang="en-US" sz="1600" b="1" dirty="0">
                <a:solidFill>
                  <a:srgbClr val="3B4E4E"/>
                </a:solidFill>
                <a:ea typeface="Overpass Light" pitchFamily="34" charset="-122"/>
                <a:cs typeface="Overpass Light" pitchFamily="34" charset="-120"/>
              </a:rPr>
              <a:t>Udarci, guranje</a:t>
            </a:r>
            <a:endParaRPr lang="en-US" sz="1600" b="1" dirty="0"/>
          </a:p>
        </p:txBody>
      </p:sp>
      <p:pic>
        <p:nvPicPr>
          <p:cNvPr id="9" name="Image 2" descr="preencoded.png"/>
          <p:cNvPicPr>
            <a:picLocks noChangeAspect="1"/>
          </p:cNvPicPr>
          <p:nvPr/>
        </p:nvPicPr>
        <p:blipFill>
          <a:blip r:embed="rId5"/>
          <a:stretch>
            <a:fillRect/>
          </a:stretch>
        </p:blipFill>
        <p:spPr>
          <a:xfrm>
            <a:off x="3347323" y="4589621"/>
            <a:ext cx="449104" cy="449104"/>
          </a:xfrm>
          <a:prstGeom prst="rect">
            <a:avLst/>
          </a:prstGeom>
        </p:spPr>
      </p:pic>
      <p:sp>
        <p:nvSpPr>
          <p:cNvPr id="10" name="Text 5"/>
          <p:cNvSpPr/>
          <p:nvPr/>
        </p:nvSpPr>
        <p:spPr>
          <a:xfrm>
            <a:off x="3347323" y="5218271"/>
            <a:ext cx="2245638" cy="280630"/>
          </a:xfrm>
          <a:prstGeom prst="rect">
            <a:avLst/>
          </a:prstGeom>
          <a:noFill/>
          <a:ln/>
        </p:spPr>
        <p:txBody>
          <a:bodyPr wrap="none" lIns="0" tIns="0" rIns="0" bIns="0" rtlCol="0" anchor="t"/>
          <a:lstStyle/>
          <a:p>
            <a:pPr marL="0" indent="0" algn="l">
              <a:lnSpc>
                <a:spcPts val="2200"/>
              </a:lnSpc>
              <a:buNone/>
            </a:pPr>
            <a:r>
              <a:rPr lang="en-US" sz="2000" b="1" dirty="0">
                <a:solidFill>
                  <a:srgbClr val="3B4E4E"/>
                </a:solidFill>
                <a:ea typeface="Syne Bold" pitchFamily="34" charset="-122"/>
                <a:cs typeface="Syne Bold" pitchFamily="34" charset="-120"/>
              </a:rPr>
              <a:t>Verbalno</a:t>
            </a:r>
            <a:endParaRPr lang="en-US" sz="2000" dirty="0"/>
          </a:p>
        </p:txBody>
      </p:sp>
      <p:sp>
        <p:nvSpPr>
          <p:cNvPr id="11" name="Text 6"/>
          <p:cNvSpPr/>
          <p:nvPr/>
        </p:nvSpPr>
        <p:spPr>
          <a:xfrm>
            <a:off x="3347323" y="5606653"/>
            <a:ext cx="2449235" cy="287417"/>
          </a:xfrm>
          <a:prstGeom prst="rect">
            <a:avLst/>
          </a:prstGeom>
          <a:noFill/>
          <a:ln/>
        </p:spPr>
        <p:txBody>
          <a:bodyPr wrap="none" lIns="0" tIns="0" rIns="0" bIns="0" rtlCol="0" anchor="t"/>
          <a:lstStyle/>
          <a:p>
            <a:pPr marL="0" indent="0" algn="l">
              <a:lnSpc>
                <a:spcPts val="2250"/>
              </a:lnSpc>
              <a:buNone/>
            </a:pPr>
            <a:r>
              <a:rPr lang="en-US" sz="1600" b="1" dirty="0">
                <a:solidFill>
                  <a:srgbClr val="3B4E4E"/>
                </a:solidFill>
                <a:ea typeface="Overpass Light" pitchFamily="34" charset="-122"/>
                <a:cs typeface="Overpass Light" pitchFamily="34" charset="-120"/>
              </a:rPr>
              <a:t>Uvrede, prijetnje</a:t>
            </a:r>
            <a:endParaRPr lang="en-US" sz="1600" b="1" dirty="0"/>
          </a:p>
        </p:txBody>
      </p:sp>
      <p:pic>
        <p:nvPicPr>
          <p:cNvPr id="12" name="Image 3" descr="preencoded.png"/>
          <p:cNvPicPr>
            <a:picLocks noChangeAspect="1"/>
          </p:cNvPicPr>
          <p:nvPr/>
        </p:nvPicPr>
        <p:blipFill>
          <a:blip r:embed="rId6"/>
          <a:stretch>
            <a:fillRect/>
          </a:stretch>
        </p:blipFill>
        <p:spPr>
          <a:xfrm>
            <a:off x="6065996" y="4589621"/>
            <a:ext cx="449104" cy="449104"/>
          </a:xfrm>
          <a:prstGeom prst="rect">
            <a:avLst/>
          </a:prstGeom>
        </p:spPr>
      </p:pic>
      <p:sp>
        <p:nvSpPr>
          <p:cNvPr id="13" name="Text 7"/>
          <p:cNvSpPr/>
          <p:nvPr/>
        </p:nvSpPr>
        <p:spPr>
          <a:xfrm>
            <a:off x="6065996" y="5218271"/>
            <a:ext cx="2245638" cy="280630"/>
          </a:xfrm>
          <a:prstGeom prst="rect">
            <a:avLst/>
          </a:prstGeom>
          <a:noFill/>
          <a:ln/>
        </p:spPr>
        <p:txBody>
          <a:bodyPr wrap="none" lIns="0" tIns="0" rIns="0" bIns="0" rtlCol="0" anchor="t"/>
          <a:lstStyle/>
          <a:p>
            <a:pPr marL="0" indent="0" algn="l">
              <a:lnSpc>
                <a:spcPts val="2200"/>
              </a:lnSpc>
              <a:buNone/>
            </a:pPr>
            <a:r>
              <a:rPr lang="en-US" sz="2000" b="1" dirty="0">
                <a:solidFill>
                  <a:srgbClr val="3B4E4E"/>
                </a:solidFill>
                <a:ea typeface="Syne Bold" pitchFamily="34" charset="-122"/>
                <a:cs typeface="Syne Bold" pitchFamily="34" charset="-120"/>
              </a:rPr>
              <a:t>Socijalno</a:t>
            </a:r>
            <a:endParaRPr lang="en-US" sz="2000" dirty="0"/>
          </a:p>
        </p:txBody>
      </p:sp>
      <p:sp>
        <p:nvSpPr>
          <p:cNvPr id="14" name="Text 8"/>
          <p:cNvSpPr/>
          <p:nvPr/>
        </p:nvSpPr>
        <p:spPr>
          <a:xfrm>
            <a:off x="6065996" y="5606653"/>
            <a:ext cx="2449116" cy="287417"/>
          </a:xfrm>
          <a:prstGeom prst="rect">
            <a:avLst/>
          </a:prstGeom>
          <a:noFill/>
          <a:ln/>
        </p:spPr>
        <p:txBody>
          <a:bodyPr wrap="none" lIns="0" tIns="0" rIns="0" bIns="0" rtlCol="0" anchor="t"/>
          <a:lstStyle/>
          <a:p>
            <a:pPr marL="0" indent="0" algn="l">
              <a:lnSpc>
                <a:spcPts val="2250"/>
              </a:lnSpc>
              <a:buNone/>
            </a:pPr>
            <a:r>
              <a:rPr lang="en-US" sz="1600" b="1" dirty="0">
                <a:solidFill>
                  <a:srgbClr val="3B4E4E"/>
                </a:solidFill>
                <a:ea typeface="Overpass Light" pitchFamily="34" charset="-122"/>
                <a:cs typeface="Overpass Light" pitchFamily="34" charset="-120"/>
              </a:rPr>
              <a:t>Isključivanje, ogovaranje</a:t>
            </a:r>
            <a:endParaRPr lang="en-US" sz="1600" b="1" dirty="0"/>
          </a:p>
        </p:txBody>
      </p:sp>
      <p:pic>
        <p:nvPicPr>
          <p:cNvPr id="15" name="Image 4" descr="preencoded.png"/>
          <p:cNvPicPr>
            <a:picLocks noChangeAspect="1"/>
          </p:cNvPicPr>
          <p:nvPr/>
        </p:nvPicPr>
        <p:blipFill>
          <a:blip r:embed="rId7"/>
          <a:stretch>
            <a:fillRect/>
          </a:stretch>
        </p:blipFill>
        <p:spPr>
          <a:xfrm>
            <a:off x="628769" y="6432947"/>
            <a:ext cx="449104" cy="449104"/>
          </a:xfrm>
          <a:prstGeom prst="rect">
            <a:avLst/>
          </a:prstGeom>
        </p:spPr>
      </p:pic>
      <p:sp>
        <p:nvSpPr>
          <p:cNvPr id="16" name="Text 9"/>
          <p:cNvSpPr/>
          <p:nvPr/>
        </p:nvSpPr>
        <p:spPr>
          <a:xfrm>
            <a:off x="628769" y="7061597"/>
            <a:ext cx="2245638" cy="280630"/>
          </a:xfrm>
          <a:prstGeom prst="rect">
            <a:avLst/>
          </a:prstGeom>
          <a:noFill/>
          <a:ln/>
        </p:spPr>
        <p:txBody>
          <a:bodyPr wrap="none" lIns="0" tIns="0" rIns="0" bIns="0" rtlCol="0" anchor="t"/>
          <a:lstStyle/>
          <a:p>
            <a:pPr marL="0" indent="0" algn="l">
              <a:lnSpc>
                <a:spcPts val="2200"/>
              </a:lnSpc>
              <a:buNone/>
            </a:pPr>
            <a:r>
              <a:rPr lang="en-US" sz="2000" b="1" dirty="0">
                <a:solidFill>
                  <a:srgbClr val="3B4E4E"/>
                </a:solidFill>
                <a:ea typeface="Syne Bold" pitchFamily="34" charset="-122"/>
                <a:cs typeface="Syne Bold" pitchFamily="34" charset="-120"/>
              </a:rPr>
              <a:t>Cyber</a:t>
            </a:r>
            <a:endParaRPr lang="en-US" sz="2000" dirty="0"/>
          </a:p>
        </p:txBody>
      </p:sp>
      <p:sp>
        <p:nvSpPr>
          <p:cNvPr id="17" name="Text 10"/>
          <p:cNvSpPr/>
          <p:nvPr/>
        </p:nvSpPr>
        <p:spPr>
          <a:xfrm>
            <a:off x="628769" y="7449979"/>
            <a:ext cx="2449116" cy="287417"/>
          </a:xfrm>
          <a:prstGeom prst="rect">
            <a:avLst/>
          </a:prstGeom>
          <a:noFill/>
          <a:ln/>
        </p:spPr>
        <p:txBody>
          <a:bodyPr wrap="none" lIns="0" tIns="0" rIns="0" bIns="0" rtlCol="0" anchor="t"/>
          <a:lstStyle/>
          <a:p>
            <a:pPr marL="0" indent="0" algn="l">
              <a:lnSpc>
                <a:spcPts val="2250"/>
              </a:lnSpc>
              <a:buNone/>
            </a:pPr>
            <a:r>
              <a:rPr lang="en-US" sz="1600" b="1" dirty="0">
                <a:solidFill>
                  <a:srgbClr val="3B4E4E"/>
                </a:solidFill>
                <a:ea typeface="Overpass Light" pitchFamily="34" charset="-122"/>
                <a:cs typeface="Overpass Light" pitchFamily="34" charset="-120"/>
              </a:rPr>
              <a:t>Online zlostavljanje</a:t>
            </a:r>
            <a:endParaRPr lang="en-US" sz="1600" b="1"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additive="base">
                                        <p:cTn id="15" dur="1500" fill="hold"/>
                                        <p:tgtEl>
                                          <p:spTgt spid="5"/>
                                        </p:tgtEl>
                                        <p:attrNameLst>
                                          <p:attrName>ppt_x</p:attrName>
                                        </p:attrNameLst>
                                      </p:cBhvr>
                                      <p:tavLst>
                                        <p:tav tm="0">
                                          <p:val>
                                            <p:strVal val="0-#ppt_w/2"/>
                                          </p:val>
                                        </p:tav>
                                        <p:tav tm="100000">
                                          <p:val>
                                            <p:strVal val="#ppt_x"/>
                                          </p:val>
                                        </p:tav>
                                      </p:tavLst>
                                    </p:anim>
                                    <p:anim calcmode="lin" valueType="num">
                                      <p:cBhvr additive="base">
                                        <p:cTn id="16" dur="1500" fill="hold"/>
                                        <p:tgtEl>
                                          <p:spTgt spid="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0"/>
                                  </p:stCondLst>
                                  <p:childTnLst>
                                    <p:set>
                                      <p:cBhvr>
                                        <p:cTn id="18" dur="1" fill="hold">
                                          <p:stCondLst>
                                            <p:cond delay="0"/>
                                          </p:stCondLst>
                                        </p:cTn>
                                        <p:tgtEl>
                                          <p:spTgt spid="2"/>
                                        </p:tgtEl>
                                        <p:attrNameLst>
                                          <p:attrName>style.visibility</p:attrName>
                                        </p:attrNameLst>
                                      </p:cBhvr>
                                      <p:to>
                                        <p:strVal val="visible"/>
                                      </p:to>
                                    </p:set>
                                    <p:anim calcmode="lin" valueType="num">
                                      <p:cBhvr additive="base">
                                        <p:cTn id="19" dur="1500" fill="hold"/>
                                        <p:tgtEl>
                                          <p:spTgt spid="2"/>
                                        </p:tgtEl>
                                        <p:attrNameLst>
                                          <p:attrName>ppt_x</p:attrName>
                                        </p:attrNameLst>
                                      </p:cBhvr>
                                      <p:tavLst>
                                        <p:tav tm="0">
                                          <p:val>
                                            <p:strVal val="1+#ppt_w/2"/>
                                          </p:val>
                                        </p:tav>
                                        <p:tav tm="100000">
                                          <p:val>
                                            <p:strVal val="#ppt_x"/>
                                          </p:val>
                                        </p:tav>
                                      </p:tavLst>
                                    </p:anim>
                                    <p:anim calcmode="lin" valueType="num">
                                      <p:cBhvr additive="base">
                                        <p:cTn id="20" dur="1500" fill="hold"/>
                                        <p:tgtEl>
                                          <p:spTgt spid="2"/>
                                        </p:tgtEl>
                                        <p:attrNameLst>
                                          <p:attrName>ppt_y</p:attrName>
                                        </p:attrNameLst>
                                      </p:cBhvr>
                                      <p:tavLst>
                                        <p:tav tm="0">
                                          <p:val>
                                            <p:strVal val="#ppt_y"/>
                                          </p:val>
                                        </p:tav>
                                        <p:tav tm="100000">
                                          <p:val>
                                            <p:strVal val="#ppt_y"/>
                                          </p:val>
                                        </p:tav>
                                      </p:tavLst>
                                    </p:anim>
                                  </p:childTnLst>
                                </p:cTn>
                              </p:par>
                              <p:par>
                                <p:cTn id="21" presetID="2" presetClass="entr" presetSubtype="12" fill="hold" nodeType="with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1500" fill="hold"/>
                                        <p:tgtEl>
                                          <p:spTgt spid="6"/>
                                        </p:tgtEl>
                                        <p:attrNameLst>
                                          <p:attrName>ppt_x</p:attrName>
                                        </p:attrNameLst>
                                      </p:cBhvr>
                                      <p:tavLst>
                                        <p:tav tm="0">
                                          <p:val>
                                            <p:strVal val="0-#ppt_w/2"/>
                                          </p:val>
                                        </p:tav>
                                        <p:tav tm="100000">
                                          <p:val>
                                            <p:strVal val="#ppt_x"/>
                                          </p:val>
                                        </p:tav>
                                      </p:tavLst>
                                    </p:anim>
                                    <p:anim calcmode="lin" valueType="num">
                                      <p:cBhvr additive="base">
                                        <p:cTn id="24" dur="1500" fill="hold"/>
                                        <p:tgtEl>
                                          <p:spTgt spid="6"/>
                                        </p:tgtEl>
                                        <p:attrNameLst>
                                          <p:attrName>ppt_y</p:attrName>
                                        </p:attrNameLst>
                                      </p:cBhvr>
                                      <p:tavLst>
                                        <p:tav tm="0">
                                          <p:val>
                                            <p:strVal val="1+#ppt_h/2"/>
                                          </p:val>
                                        </p:tav>
                                        <p:tav tm="100000">
                                          <p:val>
                                            <p:strVal val="#ppt_y"/>
                                          </p:val>
                                        </p:tav>
                                      </p:tavLst>
                                    </p:anim>
                                  </p:childTnLst>
                                </p:cTn>
                              </p:par>
                              <p:par>
                                <p:cTn id="25" presetID="2" presetClass="entr" presetSubtype="12" fill="hold" grpId="0"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500" fill="hold"/>
                                        <p:tgtEl>
                                          <p:spTgt spid="7"/>
                                        </p:tgtEl>
                                        <p:attrNameLst>
                                          <p:attrName>ppt_x</p:attrName>
                                        </p:attrNameLst>
                                      </p:cBhvr>
                                      <p:tavLst>
                                        <p:tav tm="0">
                                          <p:val>
                                            <p:strVal val="0-#ppt_w/2"/>
                                          </p:val>
                                        </p:tav>
                                        <p:tav tm="100000">
                                          <p:val>
                                            <p:strVal val="#ppt_x"/>
                                          </p:val>
                                        </p:tav>
                                      </p:tavLst>
                                    </p:anim>
                                    <p:anim calcmode="lin" valueType="num">
                                      <p:cBhvr additive="base">
                                        <p:cTn id="28" dur="15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12" fill="hold" grpId="0" nodeType="with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500" fill="hold"/>
                                        <p:tgtEl>
                                          <p:spTgt spid="8"/>
                                        </p:tgtEl>
                                        <p:attrNameLst>
                                          <p:attrName>ppt_x</p:attrName>
                                        </p:attrNameLst>
                                      </p:cBhvr>
                                      <p:tavLst>
                                        <p:tav tm="0">
                                          <p:val>
                                            <p:strVal val="0-#ppt_w/2"/>
                                          </p:val>
                                        </p:tav>
                                        <p:tav tm="100000">
                                          <p:val>
                                            <p:strVal val="#ppt_x"/>
                                          </p:val>
                                        </p:tav>
                                      </p:tavLst>
                                    </p:anim>
                                    <p:anim calcmode="lin" valueType="num">
                                      <p:cBhvr additive="base">
                                        <p:cTn id="32" dur="1500" fill="hold"/>
                                        <p:tgtEl>
                                          <p:spTgt spid="8"/>
                                        </p:tgtEl>
                                        <p:attrNameLst>
                                          <p:attrName>ppt_y</p:attrName>
                                        </p:attrNameLst>
                                      </p:cBhvr>
                                      <p:tavLst>
                                        <p:tav tm="0">
                                          <p:val>
                                            <p:strVal val="1+#ppt_h/2"/>
                                          </p:val>
                                        </p:tav>
                                        <p:tav tm="100000">
                                          <p:val>
                                            <p:strVal val="#ppt_y"/>
                                          </p:val>
                                        </p:tav>
                                      </p:tavLst>
                                    </p:anim>
                                  </p:childTnLst>
                                </p:cTn>
                              </p:par>
                              <p:par>
                                <p:cTn id="33" presetID="2" presetClass="entr" presetSubtype="9" fill="hold" nodeType="with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1500" fill="hold"/>
                                        <p:tgtEl>
                                          <p:spTgt spid="9"/>
                                        </p:tgtEl>
                                        <p:attrNameLst>
                                          <p:attrName>ppt_x</p:attrName>
                                        </p:attrNameLst>
                                      </p:cBhvr>
                                      <p:tavLst>
                                        <p:tav tm="0">
                                          <p:val>
                                            <p:strVal val="0-#ppt_w/2"/>
                                          </p:val>
                                        </p:tav>
                                        <p:tav tm="100000">
                                          <p:val>
                                            <p:strVal val="#ppt_x"/>
                                          </p:val>
                                        </p:tav>
                                      </p:tavLst>
                                    </p:anim>
                                    <p:anim calcmode="lin" valueType="num">
                                      <p:cBhvr additive="base">
                                        <p:cTn id="36" dur="1500" fill="hold"/>
                                        <p:tgtEl>
                                          <p:spTgt spid="9"/>
                                        </p:tgtEl>
                                        <p:attrNameLst>
                                          <p:attrName>ppt_y</p:attrName>
                                        </p:attrNameLst>
                                      </p:cBhvr>
                                      <p:tavLst>
                                        <p:tav tm="0">
                                          <p:val>
                                            <p:strVal val="0-#ppt_h/2"/>
                                          </p:val>
                                        </p:tav>
                                        <p:tav tm="100000">
                                          <p:val>
                                            <p:strVal val="#ppt_y"/>
                                          </p:val>
                                        </p:tav>
                                      </p:tavLst>
                                    </p:anim>
                                  </p:childTnLst>
                                </p:cTn>
                              </p:par>
                              <p:par>
                                <p:cTn id="37" presetID="2" presetClass="entr" presetSubtype="9" fill="hold" grpId="0" nodeType="withEffect">
                                  <p:stCondLst>
                                    <p:cond delay="0"/>
                                  </p:stCondLst>
                                  <p:childTnLst>
                                    <p:set>
                                      <p:cBhvr>
                                        <p:cTn id="38" dur="1" fill="hold">
                                          <p:stCondLst>
                                            <p:cond delay="0"/>
                                          </p:stCondLst>
                                        </p:cTn>
                                        <p:tgtEl>
                                          <p:spTgt spid="10"/>
                                        </p:tgtEl>
                                        <p:attrNameLst>
                                          <p:attrName>style.visibility</p:attrName>
                                        </p:attrNameLst>
                                      </p:cBhvr>
                                      <p:to>
                                        <p:strVal val="visible"/>
                                      </p:to>
                                    </p:set>
                                    <p:anim calcmode="lin" valueType="num">
                                      <p:cBhvr additive="base">
                                        <p:cTn id="39" dur="1500" fill="hold"/>
                                        <p:tgtEl>
                                          <p:spTgt spid="10"/>
                                        </p:tgtEl>
                                        <p:attrNameLst>
                                          <p:attrName>ppt_x</p:attrName>
                                        </p:attrNameLst>
                                      </p:cBhvr>
                                      <p:tavLst>
                                        <p:tav tm="0">
                                          <p:val>
                                            <p:strVal val="0-#ppt_w/2"/>
                                          </p:val>
                                        </p:tav>
                                        <p:tav tm="100000">
                                          <p:val>
                                            <p:strVal val="#ppt_x"/>
                                          </p:val>
                                        </p:tav>
                                      </p:tavLst>
                                    </p:anim>
                                    <p:anim calcmode="lin" valueType="num">
                                      <p:cBhvr additive="base">
                                        <p:cTn id="40" dur="1500" fill="hold"/>
                                        <p:tgtEl>
                                          <p:spTgt spid="10"/>
                                        </p:tgtEl>
                                        <p:attrNameLst>
                                          <p:attrName>ppt_y</p:attrName>
                                        </p:attrNameLst>
                                      </p:cBhvr>
                                      <p:tavLst>
                                        <p:tav tm="0">
                                          <p:val>
                                            <p:strVal val="0-#ppt_h/2"/>
                                          </p:val>
                                        </p:tav>
                                        <p:tav tm="100000">
                                          <p:val>
                                            <p:strVal val="#ppt_y"/>
                                          </p:val>
                                        </p:tav>
                                      </p:tavLst>
                                    </p:anim>
                                  </p:childTnLst>
                                </p:cTn>
                              </p:par>
                              <p:par>
                                <p:cTn id="41" presetID="2" presetClass="entr" presetSubtype="9" fill="hold" grpId="0" nodeType="with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1500" fill="hold"/>
                                        <p:tgtEl>
                                          <p:spTgt spid="11"/>
                                        </p:tgtEl>
                                        <p:attrNameLst>
                                          <p:attrName>ppt_x</p:attrName>
                                        </p:attrNameLst>
                                      </p:cBhvr>
                                      <p:tavLst>
                                        <p:tav tm="0">
                                          <p:val>
                                            <p:strVal val="0-#ppt_w/2"/>
                                          </p:val>
                                        </p:tav>
                                        <p:tav tm="100000">
                                          <p:val>
                                            <p:strVal val="#ppt_x"/>
                                          </p:val>
                                        </p:tav>
                                      </p:tavLst>
                                    </p:anim>
                                    <p:anim calcmode="lin" valueType="num">
                                      <p:cBhvr additive="base">
                                        <p:cTn id="44" dur="1500" fill="hold"/>
                                        <p:tgtEl>
                                          <p:spTgt spid="11"/>
                                        </p:tgtEl>
                                        <p:attrNameLst>
                                          <p:attrName>ppt_y</p:attrName>
                                        </p:attrNameLst>
                                      </p:cBhvr>
                                      <p:tavLst>
                                        <p:tav tm="0">
                                          <p:val>
                                            <p:strVal val="0-#ppt_h/2"/>
                                          </p:val>
                                        </p:tav>
                                        <p:tav tm="100000">
                                          <p:val>
                                            <p:strVal val="#ppt_y"/>
                                          </p:val>
                                        </p:tav>
                                      </p:tavLst>
                                    </p:anim>
                                  </p:childTnLst>
                                </p:cTn>
                              </p:par>
                              <p:par>
                                <p:cTn id="45" presetID="2" presetClass="entr" presetSubtype="6" fill="hold" nodeType="with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1500" fill="hold"/>
                                        <p:tgtEl>
                                          <p:spTgt spid="12"/>
                                        </p:tgtEl>
                                        <p:attrNameLst>
                                          <p:attrName>ppt_x</p:attrName>
                                        </p:attrNameLst>
                                      </p:cBhvr>
                                      <p:tavLst>
                                        <p:tav tm="0">
                                          <p:val>
                                            <p:strVal val="1+#ppt_w/2"/>
                                          </p:val>
                                        </p:tav>
                                        <p:tav tm="100000">
                                          <p:val>
                                            <p:strVal val="#ppt_x"/>
                                          </p:val>
                                        </p:tav>
                                      </p:tavLst>
                                    </p:anim>
                                    <p:anim calcmode="lin" valueType="num">
                                      <p:cBhvr additive="base">
                                        <p:cTn id="48" dur="1500" fill="hold"/>
                                        <p:tgtEl>
                                          <p:spTgt spid="12"/>
                                        </p:tgtEl>
                                        <p:attrNameLst>
                                          <p:attrName>ppt_y</p:attrName>
                                        </p:attrNameLst>
                                      </p:cBhvr>
                                      <p:tavLst>
                                        <p:tav tm="0">
                                          <p:val>
                                            <p:strVal val="1+#ppt_h/2"/>
                                          </p:val>
                                        </p:tav>
                                        <p:tav tm="100000">
                                          <p:val>
                                            <p:strVal val="#ppt_y"/>
                                          </p:val>
                                        </p:tav>
                                      </p:tavLst>
                                    </p:anim>
                                  </p:childTnLst>
                                </p:cTn>
                              </p:par>
                              <p:par>
                                <p:cTn id="49" presetID="2" presetClass="entr" presetSubtype="6" fill="hold" grpId="0" nodeType="withEffect">
                                  <p:stCondLst>
                                    <p:cond delay="0"/>
                                  </p:stCondLst>
                                  <p:childTnLst>
                                    <p:set>
                                      <p:cBhvr>
                                        <p:cTn id="50" dur="1" fill="hold">
                                          <p:stCondLst>
                                            <p:cond delay="0"/>
                                          </p:stCondLst>
                                        </p:cTn>
                                        <p:tgtEl>
                                          <p:spTgt spid="14"/>
                                        </p:tgtEl>
                                        <p:attrNameLst>
                                          <p:attrName>style.visibility</p:attrName>
                                        </p:attrNameLst>
                                      </p:cBhvr>
                                      <p:to>
                                        <p:strVal val="visible"/>
                                      </p:to>
                                    </p:set>
                                    <p:anim calcmode="lin" valueType="num">
                                      <p:cBhvr additive="base">
                                        <p:cTn id="51" dur="1500" fill="hold"/>
                                        <p:tgtEl>
                                          <p:spTgt spid="14"/>
                                        </p:tgtEl>
                                        <p:attrNameLst>
                                          <p:attrName>ppt_x</p:attrName>
                                        </p:attrNameLst>
                                      </p:cBhvr>
                                      <p:tavLst>
                                        <p:tav tm="0">
                                          <p:val>
                                            <p:strVal val="1+#ppt_w/2"/>
                                          </p:val>
                                        </p:tav>
                                        <p:tav tm="100000">
                                          <p:val>
                                            <p:strVal val="#ppt_x"/>
                                          </p:val>
                                        </p:tav>
                                      </p:tavLst>
                                    </p:anim>
                                    <p:anim calcmode="lin" valueType="num">
                                      <p:cBhvr additive="base">
                                        <p:cTn id="52" dur="1500" fill="hold"/>
                                        <p:tgtEl>
                                          <p:spTgt spid="14"/>
                                        </p:tgtEl>
                                        <p:attrNameLst>
                                          <p:attrName>ppt_y</p:attrName>
                                        </p:attrNameLst>
                                      </p:cBhvr>
                                      <p:tavLst>
                                        <p:tav tm="0">
                                          <p:val>
                                            <p:strVal val="1+#ppt_h/2"/>
                                          </p:val>
                                        </p:tav>
                                        <p:tav tm="100000">
                                          <p:val>
                                            <p:strVal val="#ppt_y"/>
                                          </p:val>
                                        </p:tav>
                                      </p:tavLst>
                                    </p:anim>
                                  </p:childTnLst>
                                </p:cTn>
                              </p:par>
                              <p:par>
                                <p:cTn id="53" presetID="2" presetClass="entr" presetSubtype="6" fill="hold" grpId="0" nodeType="withEffect">
                                  <p:stCondLst>
                                    <p:cond delay="0"/>
                                  </p:stCondLst>
                                  <p:childTnLst>
                                    <p:set>
                                      <p:cBhvr>
                                        <p:cTn id="54" dur="1" fill="hold">
                                          <p:stCondLst>
                                            <p:cond delay="0"/>
                                          </p:stCondLst>
                                        </p:cTn>
                                        <p:tgtEl>
                                          <p:spTgt spid="13"/>
                                        </p:tgtEl>
                                        <p:attrNameLst>
                                          <p:attrName>style.visibility</p:attrName>
                                        </p:attrNameLst>
                                      </p:cBhvr>
                                      <p:to>
                                        <p:strVal val="visible"/>
                                      </p:to>
                                    </p:set>
                                    <p:anim calcmode="lin" valueType="num">
                                      <p:cBhvr additive="base">
                                        <p:cTn id="55" dur="1500" fill="hold"/>
                                        <p:tgtEl>
                                          <p:spTgt spid="13"/>
                                        </p:tgtEl>
                                        <p:attrNameLst>
                                          <p:attrName>ppt_x</p:attrName>
                                        </p:attrNameLst>
                                      </p:cBhvr>
                                      <p:tavLst>
                                        <p:tav tm="0">
                                          <p:val>
                                            <p:strVal val="1+#ppt_w/2"/>
                                          </p:val>
                                        </p:tav>
                                        <p:tav tm="100000">
                                          <p:val>
                                            <p:strVal val="#ppt_x"/>
                                          </p:val>
                                        </p:tav>
                                      </p:tavLst>
                                    </p:anim>
                                    <p:anim calcmode="lin" valueType="num">
                                      <p:cBhvr additive="base">
                                        <p:cTn id="56" dur="1500" fill="hold"/>
                                        <p:tgtEl>
                                          <p:spTgt spid="13"/>
                                        </p:tgtEl>
                                        <p:attrNameLst>
                                          <p:attrName>ppt_y</p:attrName>
                                        </p:attrNameLst>
                                      </p:cBhvr>
                                      <p:tavLst>
                                        <p:tav tm="0">
                                          <p:val>
                                            <p:strVal val="1+#ppt_h/2"/>
                                          </p:val>
                                        </p:tav>
                                        <p:tav tm="100000">
                                          <p:val>
                                            <p:strVal val="#ppt_y"/>
                                          </p:val>
                                        </p:tav>
                                      </p:tavLst>
                                    </p:anim>
                                  </p:childTnLst>
                                </p:cTn>
                              </p:par>
                              <p:par>
                                <p:cTn id="57" presetID="2" presetClass="entr" presetSubtype="6" fill="hold" nodeType="withEffect">
                                  <p:stCondLst>
                                    <p:cond delay="0"/>
                                  </p:stCondLst>
                                  <p:childTnLst>
                                    <p:set>
                                      <p:cBhvr>
                                        <p:cTn id="58" dur="1" fill="hold">
                                          <p:stCondLst>
                                            <p:cond delay="0"/>
                                          </p:stCondLst>
                                        </p:cTn>
                                        <p:tgtEl>
                                          <p:spTgt spid="15"/>
                                        </p:tgtEl>
                                        <p:attrNameLst>
                                          <p:attrName>style.visibility</p:attrName>
                                        </p:attrNameLst>
                                      </p:cBhvr>
                                      <p:to>
                                        <p:strVal val="visible"/>
                                      </p:to>
                                    </p:set>
                                    <p:anim calcmode="lin" valueType="num">
                                      <p:cBhvr additive="base">
                                        <p:cTn id="59" dur="1500" fill="hold"/>
                                        <p:tgtEl>
                                          <p:spTgt spid="15"/>
                                        </p:tgtEl>
                                        <p:attrNameLst>
                                          <p:attrName>ppt_x</p:attrName>
                                        </p:attrNameLst>
                                      </p:cBhvr>
                                      <p:tavLst>
                                        <p:tav tm="0">
                                          <p:val>
                                            <p:strVal val="1+#ppt_w/2"/>
                                          </p:val>
                                        </p:tav>
                                        <p:tav tm="100000">
                                          <p:val>
                                            <p:strVal val="#ppt_x"/>
                                          </p:val>
                                        </p:tav>
                                      </p:tavLst>
                                    </p:anim>
                                    <p:anim calcmode="lin" valueType="num">
                                      <p:cBhvr additive="base">
                                        <p:cTn id="60" dur="1500" fill="hold"/>
                                        <p:tgtEl>
                                          <p:spTgt spid="15"/>
                                        </p:tgtEl>
                                        <p:attrNameLst>
                                          <p:attrName>ppt_y</p:attrName>
                                        </p:attrNameLst>
                                      </p:cBhvr>
                                      <p:tavLst>
                                        <p:tav tm="0">
                                          <p:val>
                                            <p:strVal val="1+#ppt_h/2"/>
                                          </p:val>
                                        </p:tav>
                                        <p:tav tm="100000">
                                          <p:val>
                                            <p:strVal val="#ppt_y"/>
                                          </p:val>
                                        </p:tav>
                                      </p:tavLst>
                                    </p:anim>
                                  </p:childTnLst>
                                </p:cTn>
                              </p:par>
                              <p:par>
                                <p:cTn id="61" presetID="2" presetClass="entr" presetSubtype="6" fill="hold" grpId="0" nodeType="with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additive="base">
                                        <p:cTn id="63" dur="1500" fill="hold"/>
                                        <p:tgtEl>
                                          <p:spTgt spid="16"/>
                                        </p:tgtEl>
                                        <p:attrNameLst>
                                          <p:attrName>ppt_x</p:attrName>
                                        </p:attrNameLst>
                                      </p:cBhvr>
                                      <p:tavLst>
                                        <p:tav tm="0">
                                          <p:val>
                                            <p:strVal val="1+#ppt_w/2"/>
                                          </p:val>
                                        </p:tav>
                                        <p:tav tm="100000">
                                          <p:val>
                                            <p:strVal val="#ppt_x"/>
                                          </p:val>
                                        </p:tav>
                                      </p:tavLst>
                                    </p:anim>
                                    <p:anim calcmode="lin" valueType="num">
                                      <p:cBhvr additive="base">
                                        <p:cTn id="64" dur="1500" fill="hold"/>
                                        <p:tgtEl>
                                          <p:spTgt spid="16"/>
                                        </p:tgtEl>
                                        <p:attrNameLst>
                                          <p:attrName>ppt_y</p:attrName>
                                        </p:attrNameLst>
                                      </p:cBhvr>
                                      <p:tavLst>
                                        <p:tav tm="0">
                                          <p:val>
                                            <p:strVal val="1+#ppt_h/2"/>
                                          </p:val>
                                        </p:tav>
                                        <p:tav tm="100000">
                                          <p:val>
                                            <p:strVal val="#ppt_y"/>
                                          </p:val>
                                        </p:tav>
                                      </p:tavLst>
                                    </p:anim>
                                  </p:childTnLst>
                                </p:cTn>
                              </p:par>
                              <p:par>
                                <p:cTn id="65" presetID="2" presetClass="entr" presetSubtype="6" fill="hold" grpId="0" nodeType="withEffect">
                                  <p:stCondLst>
                                    <p:cond delay="0"/>
                                  </p:stCondLst>
                                  <p:childTnLst>
                                    <p:set>
                                      <p:cBhvr>
                                        <p:cTn id="66" dur="1" fill="hold">
                                          <p:stCondLst>
                                            <p:cond delay="0"/>
                                          </p:stCondLst>
                                        </p:cTn>
                                        <p:tgtEl>
                                          <p:spTgt spid="17"/>
                                        </p:tgtEl>
                                        <p:attrNameLst>
                                          <p:attrName>style.visibility</p:attrName>
                                        </p:attrNameLst>
                                      </p:cBhvr>
                                      <p:to>
                                        <p:strVal val="visible"/>
                                      </p:to>
                                    </p:set>
                                    <p:anim calcmode="lin" valueType="num">
                                      <p:cBhvr additive="base">
                                        <p:cTn id="67" dur="1500" fill="hold"/>
                                        <p:tgtEl>
                                          <p:spTgt spid="17"/>
                                        </p:tgtEl>
                                        <p:attrNameLst>
                                          <p:attrName>ppt_x</p:attrName>
                                        </p:attrNameLst>
                                      </p:cBhvr>
                                      <p:tavLst>
                                        <p:tav tm="0">
                                          <p:val>
                                            <p:strVal val="1+#ppt_w/2"/>
                                          </p:val>
                                        </p:tav>
                                        <p:tav tm="100000">
                                          <p:val>
                                            <p:strVal val="#ppt_x"/>
                                          </p:val>
                                        </p:tav>
                                      </p:tavLst>
                                    </p:anim>
                                    <p:anim calcmode="lin" valueType="num">
                                      <p:cBhvr additive="base">
                                        <p:cTn id="68" dur="1500" fill="hold"/>
                                        <p:tgtEl>
                                          <p:spTgt spid="1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3" grpId="0" animBg="1"/>
      <p:bldP spid="14" grpId="0" animBg="1"/>
      <p:bldP spid="16" grpId="0" animBg="1"/>
      <p:bldP spid="1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sp>
        <p:nvSpPr>
          <p:cNvPr id="2" name="Text 0"/>
          <p:cNvSpPr/>
          <p:nvPr/>
        </p:nvSpPr>
        <p:spPr>
          <a:xfrm>
            <a:off x="793790" y="651510"/>
            <a:ext cx="13042821" cy="1097280"/>
          </a:xfrm>
          <a:prstGeom prst="rect">
            <a:avLst/>
          </a:prstGeom>
          <a:noFill/>
          <a:ln/>
        </p:spPr>
        <p:txBody>
          <a:bodyPr wrap="square" lIns="0" tIns="0" rIns="0" bIns="0" rtlCol="0" anchor="t"/>
          <a:lstStyle/>
          <a:p>
            <a:pPr marL="0" indent="0">
              <a:lnSpc>
                <a:spcPts val="5550"/>
              </a:lnSpc>
              <a:buNone/>
            </a:pPr>
            <a:r>
              <a:rPr lang="en-US" sz="4450" b="1" dirty="0">
                <a:solidFill>
                  <a:srgbClr val="233939"/>
                </a:solidFill>
                <a:latin typeface="Eras Demi ITC" panose="020B0805030504020804" pitchFamily="34" charset="0"/>
                <a:ea typeface="Syne Bold" pitchFamily="34" charset="-122"/>
                <a:cs typeface="Syne Bold" pitchFamily="34" charset="-120"/>
              </a:rPr>
              <a:t>Uzroci vršnjačkog nasilja: Zašto se to dešava?</a:t>
            </a:r>
            <a:endParaRPr lang="en-US" sz="4450" dirty="0">
              <a:latin typeface="Eras Demi ITC" panose="020B0805030504020804" pitchFamily="34" charset="0"/>
            </a:endParaRPr>
          </a:p>
        </p:txBody>
      </p:sp>
      <p:sp>
        <p:nvSpPr>
          <p:cNvPr id="3" name="Text 1"/>
          <p:cNvSpPr/>
          <p:nvPr/>
        </p:nvSpPr>
        <p:spPr>
          <a:xfrm>
            <a:off x="793790" y="2168366"/>
            <a:ext cx="13042821" cy="362903"/>
          </a:xfrm>
          <a:prstGeom prst="rect">
            <a:avLst/>
          </a:prstGeom>
          <a:noFill/>
          <a:ln/>
        </p:spPr>
        <p:txBody>
          <a:bodyPr wrap="none" lIns="0" tIns="0" rIns="0" bIns="0" rtlCol="0" anchor="t"/>
          <a:lstStyle/>
          <a:p>
            <a:pPr marL="0" indent="0">
              <a:lnSpc>
                <a:spcPts val="2850"/>
              </a:lnSpc>
              <a:buNone/>
            </a:pPr>
            <a:r>
              <a:rPr lang="en-US" sz="2000" dirty="0">
                <a:solidFill>
                  <a:srgbClr val="3B4E4E"/>
                </a:solidFill>
                <a:ea typeface="Overpass Light" pitchFamily="34" charset="-122"/>
                <a:cs typeface="Overpass Light" pitchFamily="34" charset="-120"/>
              </a:rPr>
              <a:t>Vršnjačko nasilje je složen problem sa različitim uzrocima, koje možemo razumjeti kroz četiri ključne dimenzije.</a:t>
            </a:r>
            <a:endParaRPr lang="en-US" sz="2000" dirty="0"/>
          </a:p>
        </p:txBody>
      </p:sp>
      <p:pic>
        <p:nvPicPr>
          <p:cNvPr id="4" name="Image 0" descr="preencoded.png"/>
          <p:cNvPicPr>
            <a:picLocks noChangeAspect="1"/>
          </p:cNvPicPr>
          <p:nvPr/>
        </p:nvPicPr>
        <p:blipFill>
          <a:blip r:embed="rId3"/>
          <a:stretch>
            <a:fillRect/>
          </a:stretch>
        </p:blipFill>
        <p:spPr>
          <a:xfrm>
            <a:off x="793790" y="3140750"/>
            <a:ext cx="3005495" cy="1857494"/>
          </a:xfrm>
          <a:prstGeom prst="rect">
            <a:avLst/>
          </a:prstGeom>
        </p:spPr>
      </p:pic>
      <p:sp>
        <p:nvSpPr>
          <p:cNvPr id="5" name="Text 2"/>
          <p:cNvSpPr/>
          <p:nvPr/>
        </p:nvSpPr>
        <p:spPr>
          <a:xfrm>
            <a:off x="793790" y="5281732"/>
            <a:ext cx="2881908"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ea typeface="Syne Bold" pitchFamily="34" charset="-122"/>
                <a:cs typeface="Syne Bold" pitchFamily="34" charset="-120"/>
              </a:rPr>
              <a:t>Individualni faktori</a:t>
            </a:r>
            <a:endParaRPr lang="en-US" sz="2400" dirty="0"/>
          </a:p>
        </p:txBody>
      </p:sp>
      <p:sp>
        <p:nvSpPr>
          <p:cNvPr id="6" name="Text 3"/>
          <p:cNvSpPr/>
          <p:nvPr/>
        </p:nvSpPr>
        <p:spPr>
          <a:xfrm>
            <a:off x="793790" y="5772150"/>
            <a:ext cx="3005495"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ea typeface="Overpass Light" pitchFamily="34" charset="-122"/>
                <a:cs typeface="Overpass Light" pitchFamily="34" charset="-120"/>
              </a:rPr>
              <a:t>Nedostatak empatije i problemi sa kontrolom impulsa mogu potaknuti nasilničko ponašanje.</a:t>
            </a:r>
            <a:endParaRPr lang="en-US" sz="1750" dirty="0"/>
          </a:p>
        </p:txBody>
      </p:sp>
      <p:pic>
        <p:nvPicPr>
          <p:cNvPr id="7" name="Image 1" descr="preencoded.png"/>
          <p:cNvPicPr>
            <a:picLocks noChangeAspect="1"/>
          </p:cNvPicPr>
          <p:nvPr/>
        </p:nvPicPr>
        <p:blipFill>
          <a:blip r:embed="rId4"/>
          <a:stretch>
            <a:fillRect/>
          </a:stretch>
        </p:blipFill>
        <p:spPr>
          <a:xfrm>
            <a:off x="4139446" y="3140750"/>
            <a:ext cx="3005614" cy="1857494"/>
          </a:xfrm>
          <a:prstGeom prst="rect">
            <a:avLst/>
          </a:prstGeom>
        </p:spPr>
      </p:pic>
      <p:sp>
        <p:nvSpPr>
          <p:cNvPr id="8" name="Text 4"/>
          <p:cNvSpPr/>
          <p:nvPr/>
        </p:nvSpPr>
        <p:spPr>
          <a:xfrm>
            <a:off x="4139446" y="5281732"/>
            <a:ext cx="3005614" cy="490418"/>
          </a:xfrm>
          <a:prstGeom prst="rect">
            <a:avLst/>
          </a:prstGeom>
          <a:noFill/>
          <a:ln/>
        </p:spPr>
        <p:txBody>
          <a:bodyPr wrap="square" lIns="0" tIns="0" rIns="0" bIns="0" rtlCol="0" anchor="t"/>
          <a:lstStyle/>
          <a:p>
            <a:pPr marL="0" indent="0" algn="l">
              <a:lnSpc>
                <a:spcPts val="2750"/>
              </a:lnSpc>
              <a:buNone/>
            </a:pPr>
            <a:r>
              <a:rPr lang="en-US" sz="2400" b="1" dirty="0">
                <a:solidFill>
                  <a:srgbClr val="3B4E4E"/>
                </a:solidFill>
                <a:ea typeface="Syne Bold" pitchFamily="34" charset="-122"/>
                <a:cs typeface="Syne Bold" pitchFamily="34" charset="-120"/>
              </a:rPr>
              <a:t>Porodično okruženje</a:t>
            </a:r>
            <a:endParaRPr lang="en-US" sz="2400" dirty="0"/>
          </a:p>
        </p:txBody>
      </p:sp>
      <p:sp>
        <p:nvSpPr>
          <p:cNvPr id="9" name="Text 5"/>
          <p:cNvSpPr/>
          <p:nvPr/>
        </p:nvSpPr>
        <p:spPr>
          <a:xfrm>
            <a:off x="4139446" y="577215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ea typeface="Overpass Light" pitchFamily="34" charset="-122"/>
                <a:cs typeface="Overpass Light" pitchFamily="34" charset="-120"/>
              </a:rPr>
              <a:t>Nasilje u porodici ili nedostatak roditeljskog nadzora značajno doprinose agresivnom ponašanju.</a:t>
            </a:r>
            <a:endParaRPr lang="en-US" sz="1750" dirty="0"/>
          </a:p>
        </p:txBody>
      </p:sp>
      <p:pic>
        <p:nvPicPr>
          <p:cNvPr id="10" name="Image 2" descr="preencoded.png"/>
          <p:cNvPicPr>
            <a:picLocks noChangeAspect="1"/>
          </p:cNvPicPr>
          <p:nvPr/>
        </p:nvPicPr>
        <p:blipFill>
          <a:blip r:embed="rId5"/>
          <a:stretch>
            <a:fillRect/>
          </a:stretch>
        </p:blipFill>
        <p:spPr>
          <a:xfrm>
            <a:off x="7485221" y="3140750"/>
            <a:ext cx="3005614" cy="1857494"/>
          </a:xfrm>
          <a:prstGeom prst="rect">
            <a:avLst/>
          </a:prstGeom>
        </p:spPr>
      </p:pic>
      <p:sp>
        <p:nvSpPr>
          <p:cNvPr id="11" name="Text 6"/>
          <p:cNvSpPr/>
          <p:nvPr/>
        </p:nvSpPr>
        <p:spPr>
          <a:xfrm>
            <a:off x="7485221" y="5281732"/>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ea typeface="Syne Bold" pitchFamily="34" charset="-122"/>
                <a:cs typeface="Syne Bold" pitchFamily="34" charset="-120"/>
              </a:rPr>
              <a:t>Uticaj vršnjaka</a:t>
            </a:r>
            <a:endParaRPr lang="en-US" sz="2400" dirty="0"/>
          </a:p>
        </p:txBody>
      </p:sp>
      <p:sp>
        <p:nvSpPr>
          <p:cNvPr id="12" name="Text 7"/>
          <p:cNvSpPr/>
          <p:nvPr/>
        </p:nvSpPr>
        <p:spPr>
          <a:xfrm>
            <a:off x="7485221" y="5772150"/>
            <a:ext cx="3005614" cy="1088708"/>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ea typeface="Overpass Light" pitchFamily="34" charset="-122"/>
                <a:cs typeface="Overpass Light" pitchFamily="34" charset="-120"/>
              </a:rPr>
              <a:t>Grupni pritisak i norme koje promoviraju agresiju podstiču nasilničko ponašanje.</a:t>
            </a:r>
            <a:endParaRPr lang="en-US" sz="1750" dirty="0"/>
          </a:p>
        </p:txBody>
      </p:sp>
      <p:pic>
        <p:nvPicPr>
          <p:cNvPr id="13" name="Image 3" descr="preencoded.png"/>
          <p:cNvPicPr>
            <a:picLocks noChangeAspect="1"/>
          </p:cNvPicPr>
          <p:nvPr/>
        </p:nvPicPr>
        <p:blipFill>
          <a:blip r:embed="rId6"/>
          <a:stretch>
            <a:fillRect/>
          </a:stretch>
        </p:blipFill>
        <p:spPr>
          <a:xfrm>
            <a:off x="10830997" y="3140750"/>
            <a:ext cx="3005614" cy="1857494"/>
          </a:xfrm>
          <a:prstGeom prst="rect">
            <a:avLst/>
          </a:prstGeom>
        </p:spPr>
      </p:pic>
      <p:sp>
        <p:nvSpPr>
          <p:cNvPr id="14" name="Text 8"/>
          <p:cNvSpPr/>
          <p:nvPr/>
        </p:nvSpPr>
        <p:spPr>
          <a:xfrm>
            <a:off x="10830997" y="5281732"/>
            <a:ext cx="2835235" cy="354330"/>
          </a:xfrm>
          <a:prstGeom prst="rect">
            <a:avLst/>
          </a:prstGeom>
          <a:noFill/>
          <a:ln/>
        </p:spPr>
        <p:txBody>
          <a:bodyPr wrap="none" lIns="0" tIns="0" rIns="0" bIns="0" rtlCol="0" anchor="t"/>
          <a:lstStyle/>
          <a:p>
            <a:pPr marL="0" indent="0" algn="l">
              <a:lnSpc>
                <a:spcPts val="2750"/>
              </a:lnSpc>
              <a:buNone/>
            </a:pPr>
            <a:r>
              <a:rPr lang="en-US" sz="2400" b="1" dirty="0">
                <a:solidFill>
                  <a:srgbClr val="3B4E4E"/>
                </a:solidFill>
                <a:ea typeface="Syne Bold" pitchFamily="34" charset="-122"/>
                <a:cs typeface="Syne Bold" pitchFamily="34" charset="-120"/>
              </a:rPr>
              <a:t>Društvene norme</a:t>
            </a:r>
            <a:endParaRPr lang="en-US" sz="2400" dirty="0"/>
          </a:p>
        </p:txBody>
      </p:sp>
      <p:sp>
        <p:nvSpPr>
          <p:cNvPr id="15" name="Text 9"/>
          <p:cNvSpPr/>
          <p:nvPr/>
        </p:nvSpPr>
        <p:spPr>
          <a:xfrm>
            <a:off x="10830997" y="5772150"/>
            <a:ext cx="3005614" cy="1451610"/>
          </a:xfrm>
          <a:prstGeom prst="rect">
            <a:avLst/>
          </a:prstGeom>
          <a:noFill/>
          <a:ln/>
        </p:spPr>
        <p:txBody>
          <a:bodyPr wrap="square" lIns="0" tIns="0" rIns="0" bIns="0" rtlCol="0" anchor="t"/>
          <a:lstStyle/>
          <a:p>
            <a:pPr marL="0" indent="0" algn="l">
              <a:lnSpc>
                <a:spcPts val="2850"/>
              </a:lnSpc>
              <a:buNone/>
            </a:pPr>
            <a:r>
              <a:rPr lang="en-US" sz="1750" dirty="0">
                <a:solidFill>
                  <a:srgbClr val="3B4E4E"/>
                </a:solidFill>
                <a:ea typeface="Overpass Light" pitchFamily="34" charset="-122"/>
                <a:cs typeface="Overpass Light" pitchFamily="34" charset="-120"/>
              </a:rPr>
              <a:t>Tolerancija nasilja i neadekvatni mehanizmi zaštite perpetuiraju problem vršnjačkog nasilja.</a:t>
            </a:r>
            <a:endParaRPr lang="en-US" sz="17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47" presetClass="entr" presetSubtype="0"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500"/>
                                        <p:tgtEl>
                                          <p:spTgt spid="3"/>
                                        </p:tgtEl>
                                      </p:cBhvr>
                                    </p:animEffect>
                                    <p:anim calcmode="lin" valueType="num">
                                      <p:cBhvr>
                                        <p:cTn id="12" dur="1500" fill="hold"/>
                                        <p:tgtEl>
                                          <p:spTgt spid="3"/>
                                        </p:tgtEl>
                                        <p:attrNameLst>
                                          <p:attrName>ppt_x</p:attrName>
                                        </p:attrNameLst>
                                      </p:cBhvr>
                                      <p:tavLst>
                                        <p:tav tm="0">
                                          <p:val>
                                            <p:strVal val="#ppt_x"/>
                                          </p:val>
                                        </p:tav>
                                        <p:tav tm="100000">
                                          <p:val>
                                            <p:strVal val="#ppt_x"/>
                                          </p:val>
                                        </p:tav>
                                      </p:tavLst>
                                    </p:anim>
                                    <p:anim calcmode="lin" valueType="num">
                                      <p:cBhvr>
                                        <p:cTn id="13" dur="1500" fill="hold"/>
                                        <p:tgtEl>
                                          <p:spTgt spid="3"/>
                                        </p:tgtEl>
                                        <p:attrNameLst>
                                          <p:attrName>ppt_y</p:attrName>
                                        </p:attrNameLst>
                                      </p:cBhvr>
                                      <p:tavLst>
                                        <p:tav tm="0">
                                          <p:val>
                                            <p:strVal val="#ppt_y-.1"/>
                                          </p:val>
                                        </p:tav>
                                        <p:tav tm="100000">
                                          <p:val>
                                            <p:strVal val="#ppt_y"/>
                                          </p:val>
                                        </p:tav>
                                      </p:tavLst>
                                    </p:anim>
                                  </p:childTnLst>
                                </p:cTn>
                              </p:par>
                              <p:par>
                                <p:cTn id="14" presetID="2" presetClass="entr" presetSubtype="8"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500" fill="hold"/>
                                        <p:tgtEl>
                                          <p:spTgt spid="4"/>
                                        </p:tgtEl>
                                        <p:attrNameLst>
                                          <p:attrName>ppt_x</p:attrName>
                                        </p:attrNameLst>
                                      </p:cBhvr>
                                      <p:tavLst>
                                        <p:tav tm="0">
                                          <p:val>
                                            <p:strVal val="0-#ppt_w/2"/>
                                          </p:val>
                                        </p:tav>
                                        <p:tav tm="100000">
                                          <p:val>
                                            <p:strVal val="#ppt_x"/>
                                          </p:val>
                                        </p:tav>
                                      </p:tavLst>
                                    </p:anim>
                                    <p:anim calcmode="lin" valueType="num">
                                      <p:cBhvr additive="base">
                                        <p:cTn id="17" dur="1500" fill="hold"/>
                                        <p:tgtEl>
                                          <p:spTgt spid="4"/>
                                        </p:tgtEl>
                                        <p:attrNameLst>
                                          <p:attrName>ppt_y</p:attrName>
                                        </p:attrNameLst>
                                      </p:cBhvr>
                                      <p:tavLst>
                                        <p:tav tm="0">
                                          <p:val>
                                            <p:strVal val="#ppt_y"/>
                                          </p:val>
                                        </p:tav>
                                        <p:tav tm="100000">
                                          <p:val>
                                            <p:strVal val="#ppt_y"/>
                                          </p:val>
                                        </p:tav>
                                      </p:tavLst>
                                    </p:anim>
                                  </p:childTnLst>
                                </p:cTn>
                              </p:par>
                              <p:par>
                                <p:cTn id="18" presetID="2" presetClass="entr" presetSubtype="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additive="base">
                                        <p:cTn id="20" dur="1500" fill="hold"/>
                                        <p:tgtEl>
                                          <p:spTgt spid="5"/>
                                        </p:tgtEl>
                                        <p:attrNameLst>
                                          <p:attrName>ppt_x</p:attrName>
                                        </p:attrNameLst>
                                      </p:cBhvr>
                                      <p:tavLst>
                                        <p:tav tm="0">
                                          <p:val>
                                            <p:strVal val="1+#ppt_w/2"/>
                                          </p:val>
                                        </p:tav>
                                        <p:tav tm="100000">
                                          <p:val>
                                            <p:strVal val="#ppt_x"/>
                                          </p:val>
                                        </p:tav>
                                      </p:tavLst>
                                    </p:anim>
                                    <p:anim calcmode="lin" valueType="num">
                                      <p:cBhvr additive="base">
                                        <p:cTn id="21" dur="1500" fill="hold"/>
                                        <p:tgtEl>
                                          <p:spTgt spid="5"/>
                                        </p:tgtEl>
                                        <p:attrNameLst>
                                          <p:attrName>ppt_y</p:attrName>
                                        </p:attrNameLst>
                                      </p:cBhvr>
                                      <p:tavLst>
                                        <p:tav tm="0">
                                          <p:val>
                                            <p:strVal val="1+#ppt_h/2"/>
                                          </p:val>
                                        </p:tav>
                                        <p:tav tm="100000">
                                          <p:val>
                                            <p:strVal val="#ppt_y"/>
                                          </p:val>
                                        </p:tav>
                                      </p:tavLst>
                                    </p:anim>
                                  </p:childTnLst>
                                </p:cTn>
                              </p:par>
                              <p:par>
                                <p:cTn id="22" presetID="2" presetClass="entr" presetSubtype="6"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additive="base">
                                        <p:cTn id="24" dur="1500" fill="hold"/>
                                        <p:tgtEl>
                                          <p:spTgt spid="6"/>
                                        </p:tgtEl>
                                        <p:attrNameLst>
                                          <p:attrName>ppt_x</p:attrName>
                                        </p:attrNameLst>
                                      </p:cBhvr>
                                      <p:tavLst>
                                        <p:tav tm="0">
                                          <p:val>
                                            <p:strVal val="1+#ppt_w/2"/>
                                          </p:val>
                                        </p:tav>
                                        <p:tav tm="100000">
                                          <p:val>
                                            <p:strVal val="#ppt_x"/>
                                          </p:val>
                                        </p:tav>
                                      </p:tavLst>
                                    </p:anim>
                                    <p:anim calcmode="lin" valueType="num">
                                      <p:cBhvr additive="base">
                                        <p:cTn id="25" dur="1500" fill="hold"/>
                                        <p:tgtEl>
                                          <p:spTgt spid="6"/>
                                        </p:tgtEl>
                                        <p:attrNameLst>
                                          <p:attrName>ppt_y</p:attrName>
                                        </p:attrNameLst>
                                      </p:cBhvr>
                                      <p:tavLst>
                                        <p:tav tm="0">
                                          <p:val>
                                            <p:strVal val="1+#ppt_h/2"/>
                                          </p:val>
                                        </p:tav>
                                        <p:tav tm="100000">
                                          <p:val>
                                            <p:strVal val="#ppt_y"/>
                                          </p:val>
                                        </p:tav>
                                      </p:tavLst>
                                    </p:anim>
                                  </p:childTnLst>
                                </p:cTn>
                              </p:par>
                              <p:par>
                                <p:cTn id="26" presetID="2" presetClass="entr" presetSubtype="1"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500" fill="hold"/>
                                        <p:tgtEl>
                                          <p:spTgt spid="7"/>
                                        </p:tgtEl>
                                        <p:attrNameLst>
                                          <p:attrName>ppt_x</p:attrName>
                                        </p:attrNameLst>
                                      </p:cBhvr>
                                      <p:tavLst>
                                        <p:tav tm="0">
                                          <p:val>
                                            <p:strVal val="#ppt_x"/>
                                          </p:val>
                                        </p:tav>
                                        <p:tav tm="100000">
                                          <p:val>
                                            <p:strVal val="#ppt_x"/>
                                          </p:val>
                                        </p:tav>
                                      </p:tavLst>
                                    </p:anim>
                                    <p:anim calcmode="lin" valueType="num">
                                      <p:cBhvr additive="base">
                                        <p:cTn id="29" dur="1500" fill="hold"/>
                                        <p:tgtEl>
                                          <p:spTgt spid="7"/>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1500" fill="hold"/>
                                        <p:tgtEl>
                                          <p:spTgt spid="8"/>
                                        </p:tgtEl>
                                        <p:attrNameLst>
                                          <p:attrName>ppt_x</p:attrName>
                                        </p:attrNameLst>
                                      </p:cBhvr>
                                      <p:tavLst>
                                        <p:tav tm="0">
                                          <p:val>
                                            <p:strVal val="0-#ppt_w/2"/>
                                          </p:val>
                                        </p:tav>
                                        <p:tav tm="100000">
                                          <p:val>
                                            <p:strVal val="#ppt_x"/>
                                          </p:val>
                                        </p:tav>
                                      </p:tavLst>
                                    </p:anim>
                                    <p:anim calcmode="lin" valueType="num">
                                      <p:cBhvr additive="base">
                                        <p:cTn id="33" dur="1500" fill="hold"/>
                                        <p:tgtEl>
                                          <p:spTgt spid="8"/>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9"/>
                                        </p:tgtEl>
                                        <p:attrNameLst>
                                          <p:attrName>style.visibility</p:attrName>
                                        </p:attrNameLst>
                                      </p:cBhvr>
                                      <p:to>
                                        <p:strVal val="visible"/>
                                      </p:to>
                                    </p:set>
                                    <p:anim calcmode="lin" valueType="num">
                                      <p:cBhvr additive="base">
                                        <p:cTn id="36" dur="1500" fill="hold"/>
                                        <p:tgtEl>
                                          <p:spTgt spid="9"/>
                                        </p:tgtEl>
                                        <p:attrNameLst>
                                          <p:attrName>ppt_x</p:attrName>
                                        </p:attrNameLst>
                                      </p:cBhvr>
                                      <p:tavLst>
                                        <p:tav tm="0">
                                          <p:val>
                                            <p:strVal val="0-#ppt_w/2"/>
                                          </p:val>
                                        </p:tav>
                                        <p:tav tm="100000">
                                          <p:val>
                                            <p:strVal val="#ppt_x"/>
                                          </p:val>
                                        </p:tav>
                                      </p:tavLst>
                                    </p:anim>
                                    <p:anim calcmode="lin" valueType="num">
                                      <p:cBhvr additive="base">
                                        <p:cTn id="37" dur="1500" fill="hold"/>
                                        <p:tgtEl>
                                          <p:spTgt spid="9"/>
                                        </p:tgtEl>
                                        <p:attrNameLst>
                                          <p:attrName>ppt_y</p:attrName>
                                        </p:attrNameLst>
                                      </p:cBhvr>
                                      <p:tavLst>
                                        <p:tav tm="0">
                                          <p:val>
                                            <p:strVal val="1+#ppt_h/2"/>
                                          </p:val>
                                        </p:tav>
                                        <p:tav tm="100000">
                                          <p:val>
                                            <p:strVal val="#ppt_y"/>
                                          </p:val>
                                        </p:tav>
                                      </p:tavLst>
                                    </p:anim>
                                  </p:childTnLst>
                                </p:cTn>
                              </p:par>
                              <p:par>
                                <p:cTn id="38" presetID="2" presetClass="entr" presetSubtype="4" fill="hold" nodeType="with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500" fill="hold"/>
                                        <p:tgtEl>
                                          <p:spTgt spid="10"/>
                                        </p:tgtEl>
                                        <p:attrNameLst>
                                          <p:attrName>ppt_x</p:attrName>
                                        </p:attrNameLst>
                                      </p:cBhvr>
                                      <p:tavLst>
                                        <p:tav tm="0">
                                          <p:val>
                                            <p:strVal val="#ppt_x"/>
                                          </p:val>
                                        </p:tav>
                                        <p:tav tm="100000">
                                          <p:val>
                                            <p:strVal val="#ppt_x"/>
                                          </p:val>
                                        </p:tav>
                                      </p:tavLst>
                                    </p:anim>
                                    <p:anim calcmode="lin" valueType="num">
                                      <p:cBhvr additive="base">
                                        <p:cTn id="41" dur="1500" fill="hold"/>
                                        <p:tgtEl>
                                          <p:spTgt spid="10"/>
                                        </p:tgtEl>
                                        <p:attrNameLst>
                                          <p:attrName>ppt_y</p:attrName>
                                        </p:attrNameLst>
                                      </p:cBhvr>
                                      <p:tavLst>
                                        <p:tav tm="0">
                                          <p:val>
                                            <p:strVal val="1+#ppt_h/2"/>
                                          </p:val>
                                        </p:tav>
                                        <p:tav tm="100000">
                                          <p:val>
                                            <p:strVal val="#ppt_y"/>
                                          </p:val>
                                        </p:tav>
                                      </p:tavLst>
                                    </p:anim>
                                  </p:childTnLst>
                                </p:cTn>
                              </p:par>
                              <p:par>
                                <p:cTn id="42" presetID="2" presetClass="entr" presetSubtype="9"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 calcmode="lin" valueType="num">
                                      <p:cBhvr additive="base">
                                        <p:cTn id="44" dur="1500" fill="hold"/>
                                        <p:tgtEl>
                                          <p:spTgt spid="11"/>
                                        </p:tgtEl>
                                        <p:attrNameLst>
                                          <p:attrName>ppt_x</p:attrName>
                                        </p:attrNameLst>
                                      </p:cBhvr>
                                      <p:tavLst>
                                        <p:tav tm="0">
                                          <p:val>
                                            <p:strVal val="0-#ppt_w/2"/>
                                          </p:val>
                                        </p:tav>
                                        <p:tav tm="100000">
                                          <p:val>
                                            <p:strVal val="#ppt_x"/>
                                          </p:val>
                                        </p:tav>
                                      </p:tavLst>
                                    </p:anim>
                                    <p:anim calcmode="lin" valueType="num">
                                      <p:cBhvr additive="base">
                                        <p:cTn id="45" dur="1500" fill="hold"/>
                                        <p:tgtEl>
                                          <p:spTgt spid="11"/>
                                        </p:tgtEl>
                                        <p:attrNameLst>
                                          <p:attrName>ppt_y</p:attrName>
                                        </p:attrNameLst>
                                      </p:cBhvr>
                                      <p:tavLst>
                                        <p:tav tm="0">
                                          <p:val>
                                            <p:strVal val="0-#ppt_h/2"/>
                                          </p:val>
                                        </p:tav>
                                        <p:tav tm="100000">
                                          <p:val>
                                            <p:strVal val="#ppt_y"/>
                                          </p:val>
                                        </p:tav>
                                      </p:tavLst>
                                    </p:anim>
                                  </p:childTnLst>
                                </p:cTn>
                              </p:par>
                              <p:par>
                                <p:cTn id="46" presetID="2" presetClass="entr" presetSubtype="9" fill="hold" grpId="0" nodeType="with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additive="base">
                                        <p:cTn id="48" dur="1500" fill="hold"/>
                                        <p:tgtEl>
                                          <p:spTgt spid="12"/>
                                        </p:tgtEl>
                                        <p:attrNameLst>
                                          <p:attrName>ppt_x</p:attrName>
                                        </p:attrNameLst>
                                      </p:cBhvr>
                                      <p:tavLst>
                                        <p:tav tm="0">
                                          <p:val>
                                            <p:strVal val="0-#ppt_w/2"/>
                                          </p:val>
                                        </p:tav>
                                        <p:tav tm="100000">
                                          <p:val>
                                            <p:strVal val="#ppt_x"/>
                                          </p:val>
                                        </p:tav>
                                      </p:tavLst>
                                    </p:anim>
                                    <p:anim calcmode="lin" valueType="num">
                                      <p:cBhvr additive="base">
                                        <p:cTn id="49" dur="1500" fill="hold"/>
                                        <p:tgtEl>
                                          <p:spTgt spid="12"/>
                                        </p:tgtEl>
                                        <p:attrNameLst>
                                          <p:attrName>ppt_y</p:attrName>
                                        </p:attrNameLst>
                                      </p:cBhvr>
                                      <p:tavLst>
                                        <p:tav tm="0">
                                          <p:val>
                                            <p:strVal val="0-#ppt_h/2"/>
                                          </p:val>
                                        </p:tav>
                                        <p:tav tm="100000">
                                          <p:val>
                                            <p:strVal val="#ppt_y"/>
                                          </p:val>
                                        </p:tav>
                                      </p:tavLst>
                                    </p:anim>
                                  </p:childTnLst>
                                </p:cTn>
                              </p:par>
                              <p:par>
                                <p:cTn id="50" presetID="2" presetClass="entr" presetSubtype="2" fill="hold" nodeType="withEffect">
                                  <p:stCondLst>
                                    <p:cond delay="0"/>
                                  </p:stCondLst>
                                  <p:childTnLst>
                                    <p:set>
                                      <p:cBhvr>
                                        <p:cTn id="51" dur="1" fill="hold">
                                          <p:stCondLst>
                                            <p:cond delay="0"/>
                                          </p:stCondLst>
                                        </p:cTn>
                                        <p:tgtEl>
                                          <p:spTgt spid="13"/>
                                        </p:tgtEl>
                                        <p:attrNameLst>
                                          <p:attrName>style.visibility</p:attrName>
                                        </p:attrNameLst>
                                      </p:cBhvr>
                                      <p:to>
                                        <p:strVal val="visible"/>
                                      </p:to>
                                    </p:set>
                                    <p:anim calcmode="lin" valueType="num">
                                      <p:cBhvr additive="base">
                                        <p:cTn id="52" dur="1500" fill="hold"/>
                                        <p:tgtEl>
                                          <p:spTgt spid="13"/>
                                        </p:tgtEl>
                                        <p:attrNameLst>
                                          <p:attrName>ppt_x</p:attrName>
                                        </p:attrNameLst>
                                      </p:cBhvr>
                                      <p:tavLst>
                                        <p:tav tm="0">
                                          <p:val>
                                            <p:strVal val="1+#ppt_w/2"/>
                                          </p:val>
                                        </p:tav>
                                        <p:tav tm="100000">
                                          <p:val>
                                            <p:strVal val="#ppt_x"/>
                                          </p:val>
                                        </p:tav>
                                      </p:tavLst>
                                    </p:anim>
                                    <p:anim calcmode="lin" valueType="num">
                                      <p:cBhvr additive="base">
                                        <p:cTn id="53" dur="1500" fill="hold"/>
                                        <p:tgtEl>
                                          <p:spTgt spid="13"/>
                                        </p:tgtEl>
                                        <p:attrNameLst>
                                          <p:attrName>ppt_y</p:attrName>
                                        </p:attrNameLst>
                                      </p:cBhvr>
                                      <p:tavLst>
                                        <p:tav tm="0">
                                          <p:val>
                                            <p:strVal val="#ppt_y"/>
                                          </p:val>
                                        </p:tav>
                                        <p:tav tm="100000">
                                          <p:val>
                                            <p:strVal val="#ppt_y"/>
                                          </p:val>
                                        </p:tav>
                                      </p:tavLst>
                                    </p:anim>
                                  </p:childTnLst>
                                </p:cTn>
                              </p:par>
                              <p:par>
                                <p:cTn id="54" presetID="2" presetClass="entr" presetSubtype="3" fill="hold" grpId="0" nodeType="withEffect">
                                  <p:stCondLst>
                                    <p:cond delay="0"/>
                                  </p:stCondLst>
                                  <p:childTnLst>
                                    <p:set>
                                      <p:cBhvr>
                                        <p:cTn id="55" dur="1" fill="hold">
                                          <p:stCondLst>
                                            <p:cond delay="0"/>
                                          </p:stCondLst>
                                        </p:cTn>
                                        <p:tgtEl>
                                          <p:spTgt spid="14"/>
                                        </p:tgtEl>
                                        <p:attrNameLst>
                                          <p:attrName>style.visibility</p:attrName>
                                        </p:attrNameLst>
                                      </p:cBhvr>
                                      <p:to>
                                        <p:strVal val="visible"/>
                                      </p:to>
                                    </p:set>
                                    <p:anim calcmode="lin" valueType="num">
                                      <p:cBhvr additive="base">
                                        <p:cTn id="56" dur="1500" fill="hold"/>
                                        <p:tgtEl>
                                          <p:spTgt spid="14"/>
                                        </p:tgtEl>
                                        <p:attrNameLst>
                                          <p:attrName>ppt_x</p:attrName>
                                        </p:attrNameLst>
                                      </p:cBhvr>
                                      <p:tavLst>
                                        <p:tav tm="0">
                                          <p:val>
                                            <p:strVal val="1+#ppt_w/2"/>
                                          </p:val>
                                        </p:tav>
                                        <p:tav tm="100000">
                                          <p:val>
                                            <p:strVal val="#ppt_x"/>
                                          </p:val>
                                        </p:tav>
                                      </p:tavLst>
                                    </p:anim>
                                    <p:anim calcmode="lin" valueType="num">
                                      <p:cBhvr additive="base">
                                        <p:cTn id="57" dur="1500" fill="hold"/>
                                        <p:tgtEl>
                                          <p:spTgt spid="14"/>
                                        </p:tgtEl>
                                        <p:attrNameLst>
                                          <p:attrName>ppt_y</p:attrName>
                                        </p:attrNameLst>
                                      </p:cBhvr>
                                      <p:tavLst>
                                        <p:tav tm="0">
                                          <p:val>
                                            <p:strVal val="0-#ppt_h/2"/>
                                          </p:val>
                                        </p:tav>
                                        <p:tav tm="100000">
                                          <p:val>
                                            <p:strVal val="#ppt_y"/>
                                          </p:val>
                                        </p:tav>
                                      </p:tavLst>
                                    </p:anim>
                                  </p:childTnLst>
                                </p:cTn>
                              </p:par>
                              <p:par>
                                <p:cTn id="58" presetID="2" presetClass="entr" presetSubtype="3" fill="hold" grpId="0" nodeType="withEffect">
                                  <p:stCondLst>
                                    <p:cond delay="0"/>
                                  </p:stCondLst>
                                  <p:childTnLst>
                                    <p:set>
                                      <p:cBhvr>
                                        <p:cTn id="59" dur="1" fill="hold">
                                          <p:stCondLst>
                                            <p:cond delay="0"/>
                                          </p:stCondLst>
                                        </p:cTn>
                                        <p:tgtEl>
                                          <p:spTgt spid="15"/>
                                        </p:tgtEl>
                                        <p:attrNameLst>
                                          <p:attrName>style.visibility</p:attrName>
                                        </p:attrNameLst>
                                      </p:cBhvr>
                                      <p:to>
                                        <p:strVal val="visible"/>
                                      </p:to>
                                    </p:set>
                                    <p:anim calcmode="lin" valueType="num">
                                      <p:cBhvr additive="base">
                                        <p:cTn id="60" dur="1500" fill="hold"/>
                                        <p:tgtEl>
                                          <p:spTgt spid="15"/>
                                        </p:tgtEl>
                                        <p:attrNameLst>
                                          <p:attrName>ppt_x</p:attrName>
                                        </p:attrNameLst>
                                      </p:cBhvr>
                                      <p:tavLst>
                                        <p:tav tm="0">
                                          <p:val>
                                            <p:strVal val="1+#ppt_w/2"/>
                                          </p:val>
                                        </p:tav>
                                        <p:tav tm="100000">
                                          <p:val>
                                            <p:strVal val="#ppt_x"/>
                                          </p:val>
                                        </p:tav>
                                      </p:tavLst>
                                    </p:anim>
                                    <p:anim calcmode="lin" valueType="num">
                                      <p:cBhvr additive="base">
                                        <p:cTn id="61" dur="1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5" grpId="0" animBg="1"/>
      <p:bldP spid="6" grpId="0" animBg="1"/>
      <p:bldP spid="8" grpId="0" animBg="1"/>
      <p:bldP spid="9" grpId="0" animBg="1"/>
      <p:bldP spid="11" grpId="0" animBg="1"/>
      <p:bldP spid="12" grpId="0" animBg="1"/>
      <p:bldP spid="14" grpId="0" animBg="1"/>
      <p:bldP spid="1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8389" y="877372"/>
            <a:ext cx="7800023" cy="1200150"/>
          </a:xfrm>
          <a:prstGeom prst="rect">
            <a:avLst/>
          </a:prstGeom>
          <a:noFill/>
          <a:ln/>
        </p:spPr>
        <p:txBody>
          <a:bodyPr wrap="square" lIns="0" tIns="0" rIns="0" bIns="0" rtlCol="0" anchor="t"/>
          <a:lstStyle/>
          <a:p>
            <a:pPr marL="0" indent="0">
              <a:lnSpc>
                <a:spcPts val="4700"/>
              </a:lnSpc>
              <a:buNone/>
            </a:pPr>
            <a:r>
              <a:rPr lang="en-US" sz="3750" b="1" dirty="0">
                <a:solidFill>
                  <a:srgbClr val="233939"/>
                </a:solidFill>
                <a:latin typeface="Eras Demi ITC" panose="020B0805030504020804" pitchFamily="34" charset="0"/>
                <a:ea typeface="Syne Bold" pitchFamily="34" charset="-122"/>
                <a:cs typeface="Syne Bold" pitchFamily="34" charset="-120"/>
              </a:rPr>
              <a:t>Posljedice vršnjačkog nasilja na žrtve i nasilnike</a:t>
            </a:r>
            <a:endParaRPr lang="en-US" sz="3750" dirty="0">
              <a:latin typeface="Eras Demi ITC" panose="020B0805030504020804" pitchFamily="34" charset="0"/>
            </a:endParaRPr>
          </a:p>
        </p:txBody>
      </p:sp>
      <p:sp>
        <p:nvSpPr>
          <p:cNvPr id="4" name="Text 1"/>
          <p:cNvSpPr/>
          <p:nvPr/>
        </p:nvSpPr>
        <p:spPr>
          <a:xfrm>
            <a:off x="6158389" y="2365534"/>
            <a:ext cx="7800023" cy="921544"/>
          </a:xfrm>
          <a:prstGeom prst="rect">
            <a:avLst/>
          </a:prstGeom>
          <a:noFill/>
          <a:ln/>
        </p:spPr>
        <p:txBody>
          <a:bodyPr wrap="square" lIns="0" tIns="0" rIns="0" bIns="0" rtlCol="0" anchor="t"/>
          <a:lstStyle/>
          <a:p>
            <a:pPr marL="0" indent="0" algn="just">
              <a:lnSpc>
                <a:spcPts val="2400"/>
              </a:lnSpc>
              <a:buNone/>
            </a:pPr>
            <a:r>
              <a:rPr lang="en-US" dirty="0">
                <a:solidFill>
                  <a:srgbClr val="3B4E4E"/>
                </a:solidFill>
                <a:ea typeface="Overpass Light" pitchFamily="34" charset="-122"/>
                <a:cs typeface="Overpass Light" pitchFamily="34" charset="-120"/>
              </a:rPr>
              <a:t>Vršnjačko nasilje ima ozbiljne posljedice na žrtve i nasilnike. Žrtve mogu iskusiti emocionalne, socijalne i akademske probleme. Nasilnici takođe mogu imati negativne posljedice, uključujući probleme sa zakonom i loše odnose.</a:t>
            </a:r>
            <a:endParaRPr lang="en-US" dirty="0"/>
          </a:p>
        </p:txBody>
      </p:sp>
      <p:sp>
        <p:nvSpPr>
          <p:cNvPr id="5" name="Text 2"/>
          <p:cNvSpPr/>
          <p:nvPr/>
        </p:nvSpPr>
        <p:spPr>
          <a:xfrm>
            <a:off x="6158389" y="3391436"/>
            <a:ext cx="7800023" cy="1518583"/>
          </a:xfrm>
          <a:prstGeom prst="rect">
            <a:avLst/>
          </a:prstGeom>
          <a:noFill/>
          <a:ln/>
        </p:spPr>
        <p:txBody>
          <a:bodyPr wrap="square" lIns="0" tIns="0" rIns="0" bIns="0" rtlCol="0" anchor="t"/>
          <a:lstStyle/>
          <a:p>
            <a:pPr marL="0" indent="0" algn="just">
              <a:lnSpc>
                <a:spcPts val="2400"/>
              </a:lnSpc>
              <a:buNone/>
            </a:pPr>
            <a:r>
              <a:rPr lang="en-US" dirty="0">
                <a:solidFill>
                  <a:srgbClr val="3B4E4E"/>
                </a:solidFill>
                <a:ea typeface="Overpass Light" pitchFamily="34" charset="-122"/>
                <a:cs typeface="Overpass Light" pitchFamily="34" charset="-120"/>
              </a:rPr>
              <a:t>Žrtve vršnjačkog nasilja mogu iskusiti anksioznost, depresiju, nisko samopouzdanje i probleme sa spavanjem. Oni takođe mogu imati poteškoća u školi i izbjegavati socijalne situacije. Nasilnici mogu imati problema sa zakonom, loše odnose i poteškoća u održavanju posla. Razumijevanje ovih posljedica ključno je za motivisanje na prevenciju i intervenciju.</a:t>
            </a:r>
            <a:endParaRPr lang="en-US" dirty="0"/>
          </a:p>
        </p:txBody>
      </p:sp>
      <p:sp>
        <p:nvSpPr>
          <p:cNvPr id="6" name="Shape 3"/>
          <p:cNvSpPr/>
          <p:nvPr/>
        </p:nvSpPr>
        <p:spPr>
          <a:xfrm>
            <a:off x="6434971" y="4947761"/>
            <a:ext cx="22860" cy="2404348"/>
          </a:xfrm>
          <a:prstGeom prst="roundRect">
            <a:avLst>
              <a:gd name="adj" fmla="val 352782"/>
            </a:avLst>
          </a:prstGeom>
          <a:solidFill>
            <a:srgbClr val="C3D4CC"/>
          </a:solidFill>
          <a:ln/>
        </p:spPr>
      </p:sp>
      <p:sp>
        <p:nvSpPr>
          <p:cNvPr id="7" name="Shape 4"/>
          <p:cNvSpPr/>
          <p:nvPr/>
        </p:nvSpPr>
        <p:spPr>
          <a:xfrm>
            <a:off x="6639520" y="5368290"/>
            <a:ext cx="671989" cy="22860"/>
          </a:xfrm>
          <a:prstGeom prst="roundRect">
            <a:avLst>
              <a:gd name="adj" fmla="val 352782"/>
            </a:avLst>
          </a:prstGeom>
          <a:solidFill>
            <a:srgbClr val="C3D4CC"/>
          </a:solidFill>
          <a:ln/>
        </p:spPr>
      </p:sp>
      <p:sp>
        <p:nvSpPr>
          <p:cNvPr id="8" name="Shape 5"/>
          <p:cNvSpPr/>
          <p:nvPr/>
        </p:nvSpPr>
        <p:spPr>
          <a:xfrm>
            <a:off x="6230422" y="5163741"/>
            <a:ext cx="431959" cy="431959"/>
          </a:xfrm>
          <a:prstGeom prst="roundRect">
            <a:avLst>
              <a:gd name="adj" fmla="val 18670"/>
            </a:avLst>
          </a:prstGeom>
          <a:solidFill>
            <a:srgbClr val="DDEEE6"/>
          </a:solidFill>
          <a:ln w="7620">
            <a:solidFill>
              <a:srgbClr val="C3D4CC"/>
            </a:solidFill>
            <a:prstDash val="solid"/>
          </a:ln>
        </p:spPr>
      </p:sp>
      <p:sp>
        <p:nvSpPr>
          <p:cNvPr id="9" name="Text 6"/>
          <p:cNvSpPr/>
          <p:nvPr/>
        </p:nvSpPr>
        <p:spPr>
          <a:xfrm>
            <a:off x="6390203" y="5235654"/>
            <a:ext cx="112395" cy="288012"/>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ea typeface="Syne Bold" pitchFamily="34" charset="-122"/>
                <a:cs typeface="Syne Bold" pitchFamily="34" charset="-120"/>
              </a:rPr>
              <a:t>1</a:t>
            </a:r>
            <a:endParaRPr lang="en-US" sz="2250" dirty="0"/>
          </a:p>
        </p:txBody>
      </p:sp>
      <p:sp>
        <p:nvSpPr>
          <p:cNvPr id="10" name="Text 7"/>
          <p:cNvSpPr/>
          <p:nvPr/>
        </p:nvSpPr>
        <p:spPr>
          <a:xfrm>
            <a:off x="7502366" y="5139690"/>
            <a:ext cx="2400062" cy="300038"/>
          </a:xfrm>
          <a:prstGeom prst="rect">
            <a:avLst/>
          </a:prstGeom>
          <a:noFill/>
          <a:ln/>
        </p:spPr>
        <p:txBody>
          <a:bodyPr wrap="none" lIns="0" tIns="0" rIns="0" bIns="0" rtlCol="0" anchor="t"/>
          <a:lstStyle/>
          <a:p>
            <a:pPr marL="0" indent="0" algn="l">
              <a:lnSpc>
                <a:spcPts val="2350"/>
              </a:lnSpc>
              <a:buNone/>
            </a:pPr>
            <a:r>
              <a:rPr lang="en-US" sz="1850" b="1" dirty="0">
                <a:solidFill>
                  <a:srgbClr val="3B4E4E"/>
                </a:solidFill>
                <a:ea typeface="Syne Bold" pitchFamily="34" charset="-122"/>
                <a:cs typeface="Syne Bold" pitchFamily="34" charset="-120"/>
              </a:rPr>
              <a:t>Žrtve</a:t>
            </a:r>
            <a:endParaRPr lang="en-US" sz="1850" dirty="0"/>
          </a:p>
        </p:txBody>
      </p:sp>
      <p:sp>
        <p:nvSpPr>
          <p:cNvPr id="11" name="Text 8"/>
          <p:cNvSpPr/>
          <p:nvPr/>
        </p:nvSpPr>
        <p:spPr>
          <a:xfrm>
            <a:off x="7502366" y="5554861"/>
            <a:ext cx="6456045" cy="307181"/>
          </a:xfrm>
          <a:prstGeom prst="rect">
            <a:avLst/>
          </a:prstGeom>
          <a:noFill/>
          <a:ln/>
        </p:spPr>
        <p:txBody>
          <a:bodyPr wrap="none" lIns="0" tIns="0" rIns="0" bIns="0" rtlCol="0" anchor="t"/>
          <a:lstStyle/>
          <a:p>
            <a:pPr marL="0" indent="0" algn="l">
              <a:lnSpc>
                <a:spcPts val="2400"/>
              </a:lnSpc>
              <a:buNone/>
            </a:pPr>
            <a:r>
              <a:rPr lang="en-US" sz="1600" dirty="0">
                <a:solidFill>
                  <a:srgbClr val="3B4E4E"/>
                </a:solidFill>
                <a:ea typeface="Overpass Light" pitchFamily="34" charset="-122"/>
                <a:cs typeface="Overpass Light" pitchFamily="34" charset="-120"/>
              </a:rPr>
              <a:t>Anksioznost</a:t>
            </a:r>
            <a:r>
              <a:rPr lang="en-US" sz="1500" dirty="0">
                <a:solidFill>
                  <a:srgbClr val="3B4E4E"/>
                </a:solidFill>
                <a:ea typeface="Overpass Light" pitchFamily="34" charset="-122"/>
                <a:cs typeface="Overpass Light" pitchFamily="34" charset="-120"/>
              </a:rPr>
              <a:t>, depresija</a:t>
            </a:r>
            <a:endParaRPr lang="en-US" sz="1500" dirty="0"/>
          </a:p>
        </p:txBody>
      </p:sp>
      <p:sp>
        <p:nvSpPr>
          <p:cNvPr id="12" name="Shape 9"/>
          <p:cNvSpPr/>
          <p:nvPr/>
        </p:nvSpPr>
        <p:spPr>
          <a:xfrm>
            <a:off x="6639520" y="6666428"/>
            <a:ext cx="671989" cy="22860"/>
          </a:xfrm>
          <a:prstGeom prst="roundRect">
            <a:avLst>
              <a:gd name="adj" fmla="val 352782"/>
            </a:avLst>
          </a:prstGeom>
          <a:solidFill>
            <a:srgbClr val="C3D4CC"/>
          </a:solidFill>
          <a:ln/>
        </p:spPr>
      </p:sp>
      <p:sp>
        <p:nvSpPr>
          <p:cNvPr id="13" name="Shape 10"/>
          <p:cNvSpPr/>
          <p:nvPr/>
        </p:nvSpPr>
        <p:spPr>
          <a:xfrm>
            <a:off x="6230422" y="6461879"/>
            <a:ext cx="431959" cy="431959"/>
          </a:xfrm>
          <a:prstGeom prst="roundRect">
            <a:avLst>
              <a:gd name="adj" fmla="val 18670"/>
            </a:avLst>
          </a:prstGeom>
          <a:solidFill>
            <a:srgbClr val="DDEEE6"/>
          </a:solidFill>
          <a:ln w="7620">
            <a:solidFill>
              <a:srgbClr val="C3D4CC"/>
            </a:solidFill>
            <a:prstDash val="solid"/>
          </a:ln>
        </p:spPr>
      </p:sp>
      <p:sp>
        <p:nvSpPr>
          <p:cNvPr id="14" name="Text 11"/>
          <p:cNvSpPr/>
          <p:nvPr/>
        </p:nvSpPr>
        <p:spPr>
          <a:xfrm>
            <a:off x="6356509" y="6533793"/>
            <a:ext cx="179665" cy="288012"/>
          </a:xfrm>
          <a:prstGeom prst="rect">
            <a:avLst/>
          </a:prstGeom>
          <a:noFill/>
          <a:ln/>
        </p:spPr>
        <p:txBody>
          <a:bodyPr wrap="none" lIns="0" tIns="0" rIns="0" bIns="0" rtlCol="0" anchor="t"/>
          <a:lstStyle/>
          <a:p>
            <a:pPr marL="0" indent="0" algn="ctr">
              <a:lnSpc>
                <a:spcPts val="2250"/>
              </a:lnSpc>
              <a:buNone/>
            </a:pPr>
            <a:r>
              <a:rPr lang="en-US" sz="2250" b="1" dirty="0">
                <a:solidFill>
                  <a:srgbClr val="3B4E4E"/>
                </a:solidFill>
                <a:ea typeface="Syne Bold" pitchFamily="34" charset="-122"/>
                <a:cs typeface="Syne Bold" pitchFamily="34" charset="-120"/>
              </a:rPr>
              <a:t>2</a:t>
            </a:r>
            <a:endParaRPr lang="en-US" sz="2250" dirty="0"/>
          </a:p>
        </p:txBody>
      </p:sp>
      <p:sp>
        <p:nvSpPr>
          <p:cNvPr id="15" name="Text 12"/>
          <p:cNvSpPr/>
          <p:nvPr/>
        </p:nvSpPr>
        <p:spPr>
          <a:xfrm>
            <a:off x="7502366" y="6437828"/>
            <a:ext cx="2400062" cy="300038"/>
          </a:xfrm>
          <a:prstGeom prst="rect">
            <a:avLst/>
          </a:prstGeom>
          <a:noFill/>
          <a:ln/>
        </p:spPr>
        <p:txBody>
          <a:bodyPr wrap="none" lIns="0" tIns="0" rIns="0" bIns="0" rtlCol="0" anchor="t"/>
          <a:lstStyle/>
          <a:p>
            <a:pPr marL="0" indent="0" algn="l">
              <a:lnSpc>
                <a:spcPts val="2350"/>
              </a:lnSpc>
              <a:buNone/>
            </a:pPr>
            <a:r>
              <a:rPr lang="en-US" sz="1850" b="1" dirty="0">
                <a:solidFill>
                  <a:srgbClr val="3B4E4E"/>
                </a:solidFill>
                <a:ea typeface="Syne Bold" pitchFamily="34" charset="-122"/>
                <a:cs typeface="Syne Bold" pitchFamily="34" charset="-120"/>
              </a:rPr>
              <a:t>Nasilnici</a:t>
            </a:r>
            <a:endParaRPr lang="en-US" sz="1850" dirty="0"/>
          </a:p>
        </p:txBody>
      </p:sp>
      <p:sp>
        <p:nvSpPr>
          <p:cNvPr id="16" name="Text 13"/>
          <p:cNvSpPr/>
          <p:nvPr/>
        </p:nvSpPr>
        <p:spPr>
          <a:xfrm>
            <a:off x="7502366" y="6852999"/>
            <a:ext cx="6456045" cy="307181"/>
          </a:xfrm>
          <a:prstGeom prst="rect">
            <a:avLst/>
          </a:prstGeom>
          <a:noFill/>
          <a:ln/>
        </p:spPr>
        <p:txBody>
          <a:bodyPr wrap="none" lIns="0" tIns="0" rIns="0" bIns="0" rtlCol="0" anchor="t"/>
          <a:lstStyle/>
          <a:p>
            <a:pPr marL="0" indent="0" algn="l">
              <a:lnSpc>
                <a:spcPts val="2400"/>
              </a:lnSpc>
              <a:buNone/>
            </a:pPr>
            <a:r>
              <a:rPr lang="en-US" sz="1500" dirty="0">
                <a:solidFill>
                  <a:srgbClr val="3B4E4E"/>
                </a:solidFill>
                <a:ea typeface="Overpass Light" pitchFamily="34" charset="-122"/>
                <a:cs typeface="Overpass Light" pitchFamily="34" charset="-120"/>
              </a:rPr>
              <a:t>Problemi </a:t>
            </a:r>
            <a:r>
              <a:rPr lang="en-US" sz="1600" dirty="0">
                <a:solidFill>
                  <a:srgbClr val="3B4E4E"/>
                </a:solidFill>
                <a:ea typeface="Overpass Light" pitchFamily="34" charset="-122"/>
                <a:cs typeface="Overpass Light" pitchFamily="34" charset="-120"/>
              </a:rPr>
              <a:t>sa</a:t>
            </a:r>
            <a:r>
              <a:rPr lang="en-US" sz="1500" dirty="0">
                <a:solidFill>
                  <a:srgbClr val="3B4E4E"/>
                </a:solidFill>
                <a:ea typeface="Overpass Light" pitchFamily="34" charset="-122"/>
                <a:cs typeface="Overpass Light" pitchFamily="34" charset="-120"/>
              </a:rPr>
              <a:t> zakonom</a:t>
            </a:r>
            <a:endParaRPr lang="en-US" sz="15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par>
                                <p:cTn id="10" presetID="2" presetClass="entr" presetSubtype="1"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1000" fill="hold"/>
                                        <p:tgtEl>
                                          <p:spTgt spid="3"/>
                                        </p:tgtEl>
                                        <p:attrNameLst>
                                          <p:attrName>ppt_x</p:attrName>
                                        </p:attrNameLst>
                                      </p:cBhvr>
                                      <p:tavLst>
                                        <p:tav tm="0">
                                          <p:val>
                                            <p:strVal val="#ppt_x"/>
                                          </p:val>
                                        </p:tav>
                                        <p:tav tm="100000">
                                          <p:val>
                                            <p:strVal val="#ppt_x"/>
                                          </p:val>
                                        </p:tav>
                                      </p:tavLst>
                                    </p:anim>
                                    <p:anim calcmode="lin" valueType="num">
                                      <p:cBhvr additive="base">
                                        <p:cTn id="13" dur="1000" fill="hold"/>
                                        <p:tgtEl>
                                          <p:spTgt spid="3"/>
                                        </p:tgtEl>
                                        <p:attrNameLst>
                                          <p:attrName>ppt_y</p:attrName>
                                        </p:attrNameLst>
                                      </p:cBhvr>
                                      <p:tavLst>
                                        <p:tav tm="0">
                                          <p:val>
                                            <p:strVal val="0-#ppt_h/2"/>
                                          </p:val>
                                        </p:tav>
                                        <p:tav tm="100000">
                                          <p:val>
                                            <p:strVal val="#ppt_y"/>
                                          </p:val>
                                        </p:tav>
                                      </p:tavLst>
                                    </p:anim>
                                  </p:childTnLst>
                                </p:cTn>
                              </p:par>
                              <p:par>
                                <p:cTn id="14" presetID="1" presetClass="entr" presetSubtype="0" fill="hold" grpId="0" nodeType="withEffect">
                                  <p:stCondLst>
                                    <p:cond delay="0"/>
                                  </p:stCondLst>
                                  <p:childTnLst>
                                    <p:set>
                                      <p:cBhvr>
                                        <p:cTn id="15" dur="1" fill="hold">
                                          <p:stCondLst>
                                            <p:cond delay="1499"/>
                                          </p:stCondLst>
                                        </p:cTn>
                                        <p:tgtEl>
                                          <p:spTgt spid="4"/>
                                        </p:tgtEl>
                                        <p:attrNameLst>
                                          <p:attrName>style.visibility</p:attrName>
                                        </p:attrNameLst>
                                      </p:cBhvr>
                                      <p:to>
                                        <p:strVal val="visible"/>
                                      </p:to>
                                    </p:set>
                                  </p:childTnLst>
                                </p:cTn>
                              </p:par>
                              <p:par>
                                <p:cTn id="16" presetID="1" presetClass="entr" presetSubtype="0" fill="hold" grpId="0" nodeType="withEffect">
                                  <p:stCondLst>
                                    <p:cond delay="0"/>
                                  </p:stCondLst>
                                  <p:childTnLst>
                                    <p:set>
                                      <p:cBhvr>
                                        <p:cTn id="17" dur="1" fill="hold">
                                          <p:stCondLst>
                                            <p:cond delay="1499"/>
                                          </p:stCondLst>
                                        </p:cTn>
                                        <p:tgtEl>
                                          <p:spTgt spid="5"/>
                                        </p:tgtEl>
                                        <p:attrNameLst>
                                          <p:attrName>style.visibility</p:attrName>
                                        </p:attrNameLst>
                                      </p:cBhvr>
                                      <p:to>
                                        <p:strVal val="visible"/>
                                      </p:to>
                                    </p:set>
                                  </p:childTnLst>
                                </p:cTn>
                              </p:par>
                              <p:par>
                                <p:cTn id="18" presetID="2" presetClass="entr" presetSubtype="4" fill="hold" nodeType="with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additive="base">
                                        <p:cTn id="20" dur="1500" fill="hold"/>
                                        <p:tgtEl>
                                          <p:spTgt spid="6"/>
                                        </p:tgtEl>
                                        <p:attrNameLst>
                                          <p:attrName>ppt_x</p:attrName>
                                        </p:attrNameLst>
                                      </p:cBhvr>
                                      <p:tavLst>
                                        <p:tav tm="0">
                                          <p:val>
                                            <p:strVal val="#ppt_x"/>
                                          </p:val>
                                        </p:tav>
                                        <p:tav tm="100000">
                                          <p:val>
                                            <p:strVal val="#ppt_x"/>
                                          </p:val>
                                        </p:tav>
                                      </p:tavLst>
                                    </p:anim>
                                    <p:anim calcmode="lin" valueType="num">
                                      <p:cBhvr additive="base">
                                        <p:cTn id="21" dur="1500" fill="hold"/>
                                        <p:tgtEl>
                                          <p:spTgt spid="6"/>
                                        </p:tgtEl>
                                        <p:attrNameLst>
                                          <p:attrName>ppt_y</p:attrName>
                                        </p:attrNameLst>
                                      </p:cBhvr>
                                      <p:tavLst>
                                        <p:tav tm="0">
                                          <p:val>
                                            <p:strVal val="1+#ppt_h/2"/>
                                          </p:val>
                                        </p:tav>
                                        <p:tav tm="100000">
                                          <p:val>
                                            <p:strVal val="#ppt_y"/>
                                          </p:val>
                                        </p:tav>
                                      </p:tavLst>
                                    </p:anim>
                                  </p:childTnLst>
                                </p:cTn>
                              </p:par>
                              <p:par>
                                <p:cTn id="22" presetID="2" presetClass="entr" presetSubtype="8" fill="hold" nodeType="with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1500" fill="hold"/>
                                        <p:tgtEl>
                                          <p:spTgt spid="8"/>
                                        </p:tgtEl>
                                        <p:attrNameLst>
                                          <p:attrName>ppt_x</p:attrName>
                                        </p:attrNameLst>
                                      </p:cBhvr>
                                      <p:tavLst>
                                        <p:tav tm="0">
                                          <p:val>
                                            <p:strVal val="0-#ppt_w/2"/>
                                          </p:val>
                                        </p:tav>
                                        <p:tav tm="100000">
                                          <p:val>
                                            <p:strVal val="#ppt_x"/>
                                          </p:val>
                                        </p:tav>
                                      </p:tavLst>
                                    </p:anim>
                                    <p:anim calcmode="lin" valueType="num">
                                      <p:cBhvr additive="base">
                                        <p:cTn id="25" dur="1500" fill="hold"/>
                                        <p:tgtEl>
                                          <p:spTgt spid="8"/>
                                        </p:tgtEl>
                                        <p:attrNameLst>
                                          <p:attrName>ppt_y</p:attrName>
                                        </p:attrNameLst>
                                      </p:cBhvr>
                                      <p:tavLst>
                                        <p:tav tm="0">
                                          <p:val>
                                            <p:strVal val="#ppt_y"/>
                                          </p:val>
                                        </p:tav>
                                        <p:tav tm="100000">
                                          <p:val>
                                            <p:strVal val="#ppt_y"/>
                                          </p:val>
                                        </p:tav>
                                      </p:tavLst>
                                    </p:anim>
                                  </p:childTnLst>
                                </p:cTn>
                              </p:par>
                              <p:par>
                                <p:cTn id="26" presetID="2" presetClass="entr" presetSubtype="8" fill="hold" nodeType="with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additive="base">
                                        <p:cTn id="28" dur="1500" fill="hold"/>
                                        <p:tgtEl>
                                          <p:spTgt spid="7"/>
                                        </p:tgtEl>
                                        <p:attrNameLst>
                                          <p:attrName>ppt_x</p:attrName>
                                        </p:attrNameLst>
                                      </p:cBhvr>
                                      <p:tavLst>
                                        <p:tav tm="0">
                                          <p:val>
                                            <p:strVal val="0-#ppt_w/2"/>
                                          </p:val>
                                        </p:tav>
                                        <p:tav tm="100000">
                                          <p:val>
                                            <p:strVal val="#ppt_x"/>
                                          </p:val>
                                        </p:tav>
                                      </p:tavLst>
                                    </p:anim>
                                    <p:anim calcmode="lin" valueType="num">
                                      <p:cBhvr additive="base">
                                        <p:cTn id="29" dur="1500" fill="hold"/>
                                        <p:tgtEl>
                                          <p:spTgt spid="7"/>
                                        </p:tgtEl>
                                        <p:attrNameLst>
                                          <p:attrName>ppt_y</p:attrName>
                                        </p:attrNameLst>
                                      </p:cBhvr>
                                      <p:tavLst>
                                        <p:tav tm="0">
                                          <p:val>
                                            <p:strVal val="#ppt_y"/>
                                          </p:val>
                                        </p:tav>
                                        <p:tav tm="100000">
                                          <p:val>
                                            <p:strVal val="#ppt_y"/>
                                          </p:val>
                                        </p:tav>
                                      </p:tavLst>
                                    </p:anim>
                                  </p:childTnLst>
                                </p:cTn>
                              </p:par>
                              <p:par>
                                <p:cTn id="30" presetID="2" presetClass="entr" presetSubtype="8" fill="hold" grpId="0" nodeType="with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1500" fill="hold"/>
                                        <p:tgtEl>
                                          <p:spTgt spid="10"/>
                                        </p:tgtEl>
                                        <p:attrNameLst>
                                          <p:attrName>ppt_x</p:attrName>
                                        </p:attrNameLst>
                                      </p:cBhvr>
                                      <p:tavLst>
                                        <p:tav tm="0">
                                          <p:val>
                                            <p:strVal val="0-#ppt_w/2"/>
                                          </p:val>
                                        </p:tav>
                                        <p:tav tm="100000">
                                          <p:val>
                                            <p:strVal val="#ppt_x"/>
                                          </p:val>
                                        </p:tav>
                                      </p:tavLst>
                                    </p:anim>
                                    <p:anim calcmode="lin" valueType="num">
                                      <p:cBhvr additive="base">
                                        <p:cTn id="33" dur="1500" fill="hold"/>
                                        <p:tgtEl>
                                          <p:spTgt spid="10"/>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 calcmode="lin" valueType="num">
                                      <p:cBhvr additive="base">
                                        <p:cTn id="36" dur="1500" fill="hold"/>
                                        <p:tgtEl>
                                          <p:spTgt spid="11"/>
                                        </p:tgtEl>
                                        <p:attrNameLst>
                                          <p:attrName>ppt_x</p:attrName>
                                        </p:attrNameLst>
                                      </p:cBhvr>
                                      <p:tavLst>
                                        <p:tav tm="0">
                                          <p:val>
                                            <p:strVal val="0-#ppt_w/2"/>
                                          </p:val>
                                        </p:tav>
                                        <p:tav tm="100000">
                                          <p:val>
                                            <p:strVal val="#ppt_x"/>
                                          </p:val>
                                        </p:tav>
                                      </p:tavLst>
                                    </p:anim>
                                    <p:anim calcmode="lin" valueType="num">
                                      <p:cBhvr additive="base">
                                        <p:cTn id="37" dur="1500" fill="hold"/>
                                        <p:tgtEl>
                                          <p:spTgt spid="11"/>
                                        </p:tgtEl>
                                        <p:attrNameLst>
                                          <p:attrName>ppt_y</p:attrName>
                                        </p:attrNameLst>
                                      </p:cBhvr>
                                      <p:tavLst>
                                        <p:tav tm="0">
                                          <p:val>
                                            <p:strVal val="#ppt_y"/>
                                          </p:val>
                                        </p:tav>
                                        <p:tav tm="100000">
                                          <p:val>
                                            <p:strVal val="#ppt_y"/>
                                          </p:val>
                                        </p:tav>
                                      </p:tavLst>
                                    </p:anim>
                                  </p:childTnLst>
                                </p:cTn>
                              </p:par>
                              <p:par>
                                <p:cTn id="38" presetID="2" presetClass="entr" presetSubtype="2" fill="hold"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500" fill="hold"/>
                                        <p:tgtEl>
                                          <p:spTgt spid="13"/>
                                        </p:tgtEl>
                                        <p:attrNameLst>
                                          <p:attrName>ppt_x</p:attrName>
                                        </p:attrNameLst>
                                      </p:cBhvr>
                                      <p:tavLst>
                                        <p:tav tm="0">
                                          <p:val>
                                            <p:strVal val="1+#ppt_w/2"/>
                                          </p:val>
                                        </p:tav>
                                        <p:tav tm="100000">
                                          <p:val>
                                            <p:strVal val="#ppt_x"/>
                                          </p:val>
                                        </p:tav>
                                      </p:tavLst>
                                    </p:anim>
                                    <p:anim calcmode="lin" valueType="num">
                                      <p:cBhvr additive="base">
                                        <p:cTn id="41" dur="1500" fill="hold"/>
                                        <p:tgtEl>
                                          <p:spTgt spid="13"/>
                                        </p:tgtEl>
                                        <p:attrNameLst>
                                          <p:attrName>ppt_y</p:attrName>
                                        </p:attrNameLst>
                                      </p:cBhvr>
                                      <p:tavLst>
                                        <p:tav tm="0">
                                          <p:val>
                                            <p:strVal val="#ppt_y"/>
                                          </p:val>
                                        </p:tav>
                                        <p:tav tm="100000">
                                          <p:val>
                                            <p:strVal val="#ppt_y"/>
                                          </p:val>
                                        </p:tav>
                                      </p:tavLst>
                                    </p:anim>
                                  </p:childTnLst>
                                </p:cTn>
                              </p:par>
                              <p:par>
                                <p:cTn id="42" presetID="2" presetClass="entr" presetSubtype="2" fill="hold" nodeType="with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1500" fill="hold"/>
                                        <p:tgtEl>
                                          <p:spTgt spid="12"/>
                                        </p:tgtEl>
                                        <p:attrNameLst>
                                          <p:attrName>ppt_x</p:attrName>
                                        </p:attrNameLst>
                                      </p:cBhvr>
                                      <p:tavLst>
                                        <p:tav tm="0">
                                          <p:val>
                                            <p:strVal val="1+#ppt_w/2"/>
                                          </p:val>
                                        </p:tav>
                                        <p:tav tm="100000">
                                          <p:val>
                                            <p:strVal val="#ppt_x"/>
                                          </p:val>
                                        </p:tav>
                                      </p:tavLst>
                                    </p:anim>
                                    <p:anim calcmode="lin" valueType="num">
                                      <p:cBhvr additive="base">
                                        <p:cTn id="45" dur="1500" fill="hold"/>
                                        <p:tgtEl>
                                          <p:spTgt spid="12"/>
                                        </p:tgtEl>
                                        <p:attrNameLst>
                                          <p:attrName>ppt_y</p:attrName>
                                        </p:attrNameLst>
                                      </p:cBhvr>
                                      <p:tavLst>
                                        <p:tav tm="0">
                                          <p:val>
                                            <p:strVal val="#ppt_y"/>
                                          </p:val>
                                        </p:tav>
                                        <p:tav tm="100000">
                                          <p:val>
                                            <p:strVal val="#ppt_y"/>
                                          </p:val>
                                        </p:tav>
                                      </p:tavLst>
                                    </p:anim>
                                  </p:childTnLst>
                                </p:cTn>
                              </p:par>
                              <p:par>
                                <p:cTn id="46" presetID="2" presetClass="entr" presetSubtype="2" fill="hold" grpId="0" nodeType="with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additive="base">
                                        <p:cTn id="48" dur="1500" fill="hold"/>
                                        <p:tgtEl>
                                          <p:spTgt spid="15"/>
                                        </p:tgtEl>
                                        <p:attrNameLst>
                                          <p:attrName>ppt_x</p:attrName>
                                        </p:attrNameLst>
                                      </p:cBhvr>
                                      <p:tavLst>
                                        <p:tav tm="0">
                                          <p:val>
                                            <p:strVal val="1+#ppt_w/2"/>
                                          </p:val>
                                        </p:tav>
                                        <p:tav tm="100000">
                                          <p:val>
                                            <p:strVal val="#ppt_x"/>
                                          </p:val>
                                        </p:tav>
                                      </p:tavLst>
                                    </p:anim>
                                    <p:anim calcmode="lin" valueType="num">
                                      <p:cBhvr additive="base">
                                        <p:cTn id="49" dur="1500" fill="hold"/>
                                        <p:tgtEl>
                                          <p:spTgt spid="15"/>
                                        </p:tgtEl>
                                        <p:attrNameLst>
                                          <p:attrName>ppt_y</p:attrName>
                                        </p:attrNameLst>
                                      </p:cBhvr>
                                      <p:tavLst>
                                        <p:tav tm="0">
                                          <p:val>
                                            <p:strVal val="#ppt_y"/>
                                          </p:val>
                                        </p:tav>
                                        <p:tav tm="100000">
                                          <p:val>
                                            <p:strVal val="#ppt_y"/>
                                          </p:val>
                                        </p:tav>
                                      </p:tavLst>
                                    </p:anim>
                                  </p:childTnLst>
                                </p:cTn>
                              </p:par>
                              <p:par>
                                <p:cTn id="50" presetID="2" presetClass="entr" presetSubtype="2"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 calcmode="lin" valueType="num">
                                      <p:cBhvr additive="base">
                                        <p:cTn id="52" dur="1500" fill="hold"/>
                                        <p:tgtEl>
                                          <p:spTgt spid="16"/>
                                        </p:tgtEl>
                                        <p:attrNameLst>
                                          <p:attrName>ppt_x</p:attrName>
                                        </p:attrNameLst>
                                      </p:cBhvr>
                                      <p:tavLst>
                                        <p:tav tm="0">
                                          <p:val>
                                            <p:strVal val="1+#ppt_w/2"/>
                                          </p:val>
                                        </p:tav>
                                        <p:tav tm="100000">
                                          <p:val>
                                            <p:strVal val="#ppt_x"/>
                                          </p:val>
                                        </p:tav>
                                      </p:tavLst>
                                    </p:anim>
                                    <p:anim calcmode="lin" valueType="num">
                                      <p:cBhvr additive="base">
                                        <p:cTn id="53" dur="1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10" grpId="0" animBg="1"/>
      <p:bldP spid="11" grpId="0" animBg="1"/>
      <p:bldP spid="15" grpId="0" animBg="1"/>
      <p:bldP spid="1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4247" y="507325"/>
            <a:ext cx="7855506" cy="1150382"/>
          </a:xfrm>
          <a:prstGeom prst="rect">
            <a:avLst/>
          </a:prstGeom>
          <a:noFill/>
          <a:ln/>
        </p:spPr>
        <p:txBody>
          <a:bodyPr wrap="square" lIns="0" tIns="0" rIns="0" bIns="0" rtlCol="0" anchor="t"/>
          <a:lstStyle/>
          <a:p>
            <a:pPr marL="0" indent="0">
              <a:lnSpc>
                <a:spcPts val="4500"/>
              </a:lnSpc>
              <a:buNone/>
            </a:pPr>
            <a:r>
              <a:rPr lang="en-US" sz="3600" b="1" dirty="0">
                <a:solidFill>
                  <a:srgbClr val="233939"/>
                </a:solidFill>
                <a:latin typeface="Eras Demi ITC" panose="020B0805030504020804" pitchFamily="34" charset="0"/>
                <a:ea typeface="Syne Bold" pitchFamily="34" charset="-122"/>
                <a:cs typeface="Syne Bold" pitchFamily="34" charset="-120"/>
              </a:rPr>
              <a:t>Uloga posmatrača: Zašto je važno reagovati?</a:t>
            </a:r>
            <a:endParaRPr lang="en-US" sz="3600" dirty="0">
              <a:latin typeface="Eras Demi ITC" panose="020B0805030504020804" pitchFamily="34" charset="0"/>
            </a:endParaRPr>
          </a:p>
        </p:txBody>
      </p:sp>
      <p:sp>
        <p:nvSpPr>
          <p:cNvPr id="4" name="Text 1"/>
          <p:cNvSpPr/>
          <p:nvPr/>
        </p:nvSpPr>
        <p:spPr>
          <a:xfrm>
            <a:off x="644247" y="1933813"/>
            <a:ext cx="7855506" cy="883325"/>
          </a:xfrm>
          <a:prstGeom prst="rect">
            <a:avLst/>
          </a:prstGeom>
          <a:noFill/>
          <a:ln/>
        </p:spPr>
        <p:txBody>
          <a:bodyPr wrap="square" lIns="0" tIns="0" rIns="0" bIns="0" rtlCol="0" anchor="t"/>
          <a:lstStyle/>
          <a:p>
            <a:pPr marL="0" indent="0" algn="just">
              <a:lnSpc>
                <a:spcPts val="2300"/>
              </a:lnSpc>
              <a:buNone/>
            </a:pPr>
            <a:r>
              <a:rPr lang="en-US" dirty="0">
                <a:solidFill>
                  <a:srgbClr val="3B4E4E"/>
                </a:solidFill>
                <a:ea typeface="Overpass Light" pitchFamily="34" charset="-122"/>
                <a:cs typeface="Overpass Light" pitchFamily="34" charset="-120"/>
              </a:rPr>
              <a:t>Posmatrači igraju ključnu ulogu u sprječavanju vršnjačkog nasilja. Kada posmatrači intervenišu, nasilje se često zaustavlja. Važno je edukovati posmatrače o tome kako da sigurno i efikasno reaguju.</a:t>
            </a:r>
            <a:endParaRPr lang="en-US" dirty="0"/>
          </a:p>
        </p:txBody>
      </p:sp>
      <p:sp>
        <p:nvSpPr>
          <p:cNvPr id="5" name="Text 2"/>
          <p:cNvSpPr/>
          <p:nvPr/>
        </p:nvSpPr>
        <p:spPr>
          <a:xfrm>
            <a:off x="644247" y="3024188"/>
            <a:ext cx="7855506" cy="1177766"/>
          </a:xfrm>
          <a:prstGeom prst="rect">
            <a:avLst/>
          </a:prstGeom>
          <a:noFill/>
          <a:ln/>
        </p:spPr>
        <p:txBody>
          <a:bodyPr wrap="square" lIns="0" tIns="0" rIns="0" bIns="0" rtlCol="0" anchor="t"/>
          <a:lstStyle/>
          <a:p>
            <a:pPr marL="0" indent="0" algn="just">
              <a:lnSpc>
                <a:spcPts val="2300"/>
              </a:lnSpc>
              <a:buNone/>
            </a:pPr>
            <a:r>
              <a:rPr lang="en-US" sz="1600" dirty="0">
                <a:solidFill>
                  <a:srgbClr val="3B4E4E"/>
                </a:solidFill>
                <a:ea typeface="Overpass Light" pitchFamily="34" charset="-122"/>
                <a:cs typeface="Overpass Light" pitchFamily="34" charset="-120"/>
              </a:rPr>
              <a:t>Posmatrači mogu reagovati na različite načine, uključujući direktno intervenisanje, prijavljivanje nasilja odrasloj osobi ili pružanje podrške žrtvi. Važno je da se posmatrači osjećaju osnaženo da djeluju i da znaju da njihova intervencija može napraviti razliku. Edukacija i podrška posmatračima ključni su za stvaranje sigurnijeg </a:t>
            </a:r>
            <a:r>
              <a:rPr lang="en-US" sz="1600" dirty="0" err="1">
                <a:solidFill>
                  <a:srgbClr val="3B4E4E"/>
                </a:solidFill>
                <a:ea typeface="Overpass Light" pitchFamily="34" charset="-122"/>
                <a:cs typeface="Overpass Light" pitchFamily="34" charset="-120"/>
              </a:rPr>
              <a:t>okruženja</a:t>
            </a:r>
            <a:r>
              <a:rPr lang="en-US" sz="1600" dirty="0">
                <a:solidFill>
                  <a:srgbClr val="3B4E4E"/>
                </a:solidFill>
                <a:ea typeface="Overpass Light" pitchFamily="34" charset="-122"/>
                <a:cs typeface="Overpass Light" pitchFamily="34" charset="-120"/>
              </a:rPr>
              <a:t>.</a:t>
            </a:r>
            <a:endParaRPr lang="en-US" sz="1600" dirty="0"/>
          </a:p>
        </p:txBody>
      </p:sp>
      <p:pic>
        <p:nvPicPr>
          <p:cNvPr id="6" name="Image 1" descr="preencoded.png"/>
          <p:cNvPicPr>
            <a:picLocks noChangeAspect="1"/>
          </p:cNvPicPr>
          <p:nvPr/>
        </p:nvPicPr>
        <p:blipFill>
          <a:blip r:embed="rId4"/>
          <a:stretch>
            <a:fillRect/>
          </a:stretch>
        </p:blipFill>
        <p:spPr>
          <a:xfrm>
            <a:off x="644247" y="4409003"/>
            <a:ext cx="920353" cy="1104424"/>
          </a:xfrm>
          <a:prstGeom prst="rect">
            <a:avLst/>
          </a:prstGeom>
        </p:spPr>
      </p:pic>
      <p:sp>
        <p:nvSpPr>
          <p:cNvPr id="7" name="Text 3"/>
          <p:cNvSpPr/>
          <p:nvPr/>
        </p:nvSpPr>
        <p:spPr>
          <a:xfrm>
            <a:off x="1840706" y="4593074"/>
            <a:ext cx="2679025" cy="287655"/>
          </a:xfrm>
          <a:prstGeom prst="rect">
            <a:avLst/>
          </a:prstGeom>
          <a:noFill/>
          <a:ln/>
        </p:spPr>
        <p:txBody>
          <a:bodyPr wrap="none" lIns="0" tIns="0" rIns="0" bIns="0" rtlCol="0" anchor="t"/>
          <a:lstStyle/>
          <a:p>
            <a:pPr marL="0" indent="0" algn="l">
              <a:lnSpc>
                <a:spcPts val="2250"/>
              </a:lnSpc>
              <a:buNone/>
            </a:pPr>
            <a:r>
              <a:rPr lang="en-US" sz="2000" b="1" dirty="0">
                <a:solidFill>
                  <a:srgbClr val="3B4E4E"/>
                </a:solidFill>
                <a:ea typeface="Syne Bold" pitchFamily="34" charset="-122"/>
                <a:cs typeface="Syne Bold" pitchFamily="34" charset="-120"/>
              </a:rPr>
              <a:t>Direktno intervenisati</a:t>
            </a:r>
            <a:endParaRPr lang="en-US" sz="2000" dirty="0"/>
          </a:p>
        </p:txBody>
      </p:sp>
      <p:sp>
        <p:nvSpPr>
          <p:cNvPr id="8" name="Text 4"/>
          <p:cNvSpPr/>
          <p:nvPr/>
        </p:nvSpPr>
        <p:spPr>
          <a:xfrm>
            <a:off x="1840706" y="4991100"/>
            <a:ext cx="6659047" cy="294442"/>
          </a:xfrm>
          <a:prstGeom prst="rect">
            <a:avLst/>
          </a:prstGeom>
          <a:noFill/>
          <a:ln/>
        </p:spPr>
        <p:txBody>
          <a:bodyPr wrap="none" lIns="0" tIns="0" rIns="0" bIns="0" rtlCol="0" anchor="t"/>
          <a:lstStyle/>
          <a:p>
            <a:pPr marL="0" indent="0" algn="l">
              <a:lnSpc>
                <a:spcPts val="2300"/>
              </a:lnSpc>
              <a:buNone/>
            </a:pPr>
            <a:r>
              <a:rPr lang="en-US" sz="1600" dirty="0">
                <a:solidFill>
                  <a:srgbClr val="3B4E4E"/>
                </a:solidFill>
                <a:ea typeface="Overpass Light" pitchFamily="34" charset="-122"/>
                <a:cs typeface="Overpass Light" pitchFamily="34" charset="-120"/>
              </a:rPr>
              <a:t>Zaustaviti nasilje</a:t>
            </a:r>
            <a:endParaRPr lang="en-US" sz="1600" dirty="0"/>
          </a:p>
        </p:txBody>
      </p:sp>
      <p:pic>
        <p:nvPicPr>
          <p:cNvPr id="9" name="Image 2" descr="preencoded.png"/>
          <p:cNvPicPr>
            <a:picLocks noChangeAspect="1"/>
          </p:cNvPicPr>
          <p:nvPr/>
        </p:nvPicPr>
        <p:blipFill>
          <a:blip r:embed="rId5"/>
          <a:stretch>
            <a:fillRect/>
          </a:stretch>
        </p:blipFill>
        <p:spPr>
          <a:xfrm>
            <a:off x="644247" y="5513427"/>
            <a:ext cx="920353" cy="1104424"/>
          </a:xfrm>
          <a:prstGeom prst="rect">
            <a:avLst/>
          </a:prstGeom>
        </p:spPr>
      </p:pic>
      <p:sp>
        <p:nvSpPr>
          <p:cNvPr id="10" name="Text 5"/>
          <p:cNvSpPr/>
          <p:nvPr/>
        </p:nvSpPr>
        <p:spPr>
          <a:xfrm>
            <a:off x="1840706" y="5697498"/>
            <a:ext cx="2734389" cy="287655"/>
          </a:xfrm>
          <a:prstGeom prst="rect">
            <a:avLst/>
          </a:prstGeom>
          <a:noFill/>
          <a:ln/>
        </p:spPr>
        <p:txBody>
          <a:bodyPr wrap="none" lIns="0" tIns="0" rIns="0" bIns="0" rtlCol="0" anchor="t"/>
          <a:lstStyle/>
          <a:p>
            <a:pPr marL="0" indent="0" algn="l">
              <a:lnSpc>
                <a:spcPts val="2250"/>
              </a:lnSpc>
              <a:buNone/>
            </a:pPr>
            <a:r>
              <a:rPr lang="en-US" sz="2000" b="1" dirty="0">
                <a:solidFill>
                  <a:srgbClr val="3B4E4E"/>
                </a:solidFill>
                <a:ea typeface="Syne Bold" pitchFamily="34" charset="-122"/>
                <a:cs typeface="Syne Bold" pitchFamily="34" charset="-120"/>
              </a:rPr>
              <a:t>Prijaviti odrasloj osobi</a:t>
            </a:r>
            <a:endParaRPr lang="en-US" sz="2000" dirty="0"/>
          </a:p>
        </p:txBody>
      </p:sp>
      <p:sp>
        <p:nvSpPr>
          <p:cNvPr id="11" name="Text 6"/>
          <p:cNvSpPr/>
          <p:nvPr/>
        </p:nvSpPr>
        <p:spPr>
          <a:xfrm>
            <a:off x="1840706" y="6095524"/>
            <a:ext cx="6659047" cy="294442"/>
          </a:xfrm>
          <a:prstGeom prst="rect">
            <a:avLst/>
          </a:prstGeom>
          <a:noFill/>
          <a:ln/>
        </p:spPr>
        <p:txBody>
          <a:bodyPr wrap="none" lIns="0" tIns="0" rIns="0" bIns="0" rtlCol="0" anchor="t"/>
          <a:lstStyle/>
          <a:p>
            <a:pPr marL="0" indent="0" algn="l">
              <a:lnSpc>
                <a:spcPts val="2300"/>
              </a:lnSpc>
              <a:buNone/>
            </a:pPr>
            <a:r>
              <a:rPr lang="en-US" sz="1600" dirty="0">
                <a:solidFill>
                  <a:srgbClr val="3B4E4E"/>
                </a:solidFill>
                <a:ea typeface="Overpass Light" pitchFamily="34" charset="-122"/>
                <a:cs typeface="Overpass Light" pitchFamily="34" charset="-120"/>
              </a:rPr>
              <a:t>Tražiti pomoć</a:t>
            </a:r>
            <a:endParaRPr lang="en-US" sz="1600" dirty="0"/>
          </a:p>
        </p:txBody>
      </p:sp>
      <p:pic>
        <p:nvPicPr>
          <p:cNvPr id="12" name="Image 3" descr="preencoded.png"/>
          <p:cNvPicPr>
            <a:picLocks noChangeAspect="1"/>
          </p:cNvPicPr>
          <p:nvPr/>
        </p:nvPicPr>
        <p:blipFill>
          <a:blip r:embed="rId6"/>
          <a:stretch>
            <a:fillRect/>
          </a:stretch>
        </p:blipFill>
        <p:spPr>
          <a:xfrm>
            <a:off x="644247" y="6647736"/>
            <a:ext cx="920353" cy="1104424"/>
          </a:xfrm>
          <a:prstGeom prst="rect">
            <a:avLst/>
          </a:prstGeom>
        </p:spPr>
      </p:pic>
      <p:sp>
        <p:nvSpPr>
          <p:cNvPr id="13" name="Text 7"/>
          <p:cNvSpPr/>
          <p:nvPr/>
        </p:nvSpPr>
        <p:spPr>
          <a:xfrm>
            <a:off x="1840706" y="6801922"/>
            <a:ext cx="2481382" cy="287655"/>
          </a:xfrm>
          <a:prstGeom prst="rect">
            <a:avLst/>
          </a:prstGeom>
          <a:noFill/>
          <a:ln/>
        </p:spPr>
        <p:txBody>
          <a:bodyPr wrap="none" lIns="0" tIns="0" rIns="0" bIns="0" rtlCol="0" anchor="t"/>
          <a:lstStyle/>
          <a:p>
            <a:pPr marL="0" indent="0" algn="l">
              <a:lnSpc>
                <a:spcPts val="2250"/>
              </a:lnSpc>
              <a:buNone/>
            </a:pPr>
            <a:r>
              <a:rPr lang="en-US" sz="2000" b="1" dirty="0">
                <a:solidFill>
                  <a:srgbClr val="3B4E4E"/>
                </a:solidFill>
                <a:ea typeface="Syne Bold" pitchFamily="34" charset="-122"/>
                <a:cs typeface="Syne Bold" pitchFamily="34" charset="-120"/>
              </a:rPr>
              <a:t>Pružiti podršku žrtvi</a:t>
            </a:r>
            <a:endParaRPr lang="en-US" sz="2000" dirty="0"/>
          </a:p>
        </p:txBody>
      </p:sp>
      <p:sp>
        <p:nvSpPr>
          <p:cNvPr id="14" name="Text 8"/>
          <p:cNvSpPr/>
          <p:nvPr/>
        </p:nvSpPr>
        <p:spPr>
          <a:xfrm>
            <a:off x="1840706" y="7199948"/>
            <a:ext cx="6659047" cy="294442"/>
          </a:xfrm>
          <a:prstGeom prst="rect">
            <a:avLst/>
          </a:prstGeom>
          <a:noFill/>
          <a:ln/>
        </p:spPr>
        <p:txBody>
          <a:bodyPr wrap="none" lIns="0" tIns="0" rIns="0" bIns="0" rtlCol="0" anchor="t"/>
          <a:lstStyle/>
          <a:p>
            <a:pPr marL="0" indent="0" algn="l">
              <a:lnSpc>
                <a:spcPts val="2300"/>
              </a:lnSpc>
              <a:buNone/>
            </a:pPr>
            <a:r>
              <a:rPr lang="en-US" sz="1600" dirty="0">
                <a:solidFill>
                  <a:srgbClr val="3B4E4E"/>
                </a:solidFill>
                <a:ea typeface="Overpass Light" pitchFamily="34" charset="-122"/>
                <a:cs typeface="Overpass Light" pitchFamily="34" charset="-120"/>
              </a:rPr>
              <a:t>Pokazati empatiju</a:t>
            </a:r>
            <a:endParaRPr lang="en-US" sz="1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ppt_x"/>
                                          </p:val>
                                        </p:tav>
                                        <p:tav tm="100000">
                                          <p:val>
                                            <p:strVal val="#ppt_x"/>
                                          </p:val>
                                        </p:tav>
                                      </p:tavLst>
                                    </p:anim>
                                    <p:anim calcmode="lin" valueType="num">
                                      <p:cBhvr additive="base">
                                        <p:cTn id="8" dur="1000" fill="hold"/>
                                        <p:tgtEl>
                                          <p:spTgt spid="3"/>
                                        </p:tgtEl>
                                        <p:attrNameLst>
                                          <p:attrName>ppt_y</p:attrName>
                                        </p:attrNameLst>
                                      </p:cBhvr>
                                      <p:tavLst>
                                        <p:tav tm="0">
                                          <p:val>
                                            <p:strVal val="0-#ppt_h/2"/>
                                          </p:val>
                                        </p:tav>
                                        <p:tav tm="100000">
                                          <p:val>
                                            <p:strVal val="#ppt_y"/>
                                          </p:val>
                                        </p:tav>
                                      </p:tavLst>
                                    </p:anim>
                                  </p:childTnLst>
                                </p:cTn>
                              </p:par>
                              <p:par>
                                <p:cTn id="9" presetID="1" presetClass="entr" presetSubtype="0" fill="hold" grpId="0" nodeType="withEffect">
                                  <p:stCondLst>
                                    <p:cond delay="0"/>
                                  </p:stCondLst>
                                  <p:childTnLst>
                                    <p:set>
                                      <p:cBhvr>
                                        <p:cTn id="10" dur="1" fill="hold">
                                          <p:stCondLst>
                                            <p:cond delay="1499"/>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1499"/>
                                          </p:stCondLst>
                                        </p:cTn>
                                        <p:tgtEl>
                                          <p:spTgt spid="5"/>
                                        </p:tgtEl>
                                        <p:attrNameLst>
                                          <p:attrName>style.visibility</p:attrName>
                                        </p:attrNameLst>
                                      </p:cBhvr>
                                      <p:to>
                                        <p:strVal val="visible"/>
                                      </p:to>
                                    </p:set>
                                  </p:childTnLst>
                                </p:cTn>
                              </p:par>
                              <p:par>
                                <p:cTn id="13" presetID="2" presetClass="entr" presetSubtype="1"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1500" fill="hold"/>
                                        <p:tgtEl>
                                          <p:spTgt spid="6"/>
                                        </p:tgtEl>
                                        <p:attrNameLst>
                                          <p:attrName>ppt_x</p:attrName>
                                        </p:attrNameLst>
                                      </p:cBhvr>
                                      <p:tavLst>
                                        <p:tav tm="0">
                                          <p:val>
                                            <p:strVal val="#ppt_x"/>
                                          </p:val>
                                        </p:tav>
                                        <p:tav tm="100000">
                                          <p:val>
                                            <p:strVal val="#ppt_x"/>
                                          </p:val>
                                        </p:tav>
                                      </p:tavLst>
                                    </p:anim>
                                    <p:anim calcmode="lin" valueType="num">
                                      <p:cBhvr additive="base">
                                        <p:cTn id="16" dur="1500" fill="hold"/>
                                        <p:tgtEl>
                                          <p:spTgt spid="6"/>
                                        </p:tgtEl>
                                        <p:attrNameLst>
                                          <p:attrName>ppt_y</p:attrName>
                                        </p:attrNameLst>
                                      </p:cBhvr>
                                      <p:tavLst>
                                        <p:tav tm="0">
                                          <p:val>
                                            <p:strVal val="0-#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1500" fill="hold"/>
                                        <p:tgtEl>
                                          <p:spTgt spid="7"/>
                                        </p:tgtEl>
                                        <p:attrNameLst>
                                          <p:attrName>ppt_x</p:attrName>
                                        </p:attrNameLst>
                                      </p:cBhvr>
                                      <p:tavLst>
                                        <p:tav tm="0">
                                          <p:val>
                                            <p:strVal val="#ppt_x"/>
                                          </p:val>
                                        </p:tav>
                                        <p:tav tm="100000">
                                          <p:val>
                                            <p:strVal val="#ppt_x"/>
                                          </p:val>
                                        </p:tav>
                                      </p:tavLst>
                                    </p:anim>
                                    <p:anim calcmode="lin" valueType="num">
                                      <p:cBhvr additive="base">
                                        <p:cTn id="20" dur="1500" fill="hold"/>
                                        <p:tgtEl>
                                          <p:spTgt spid="7"/>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1500" fill="hold"/>
                                        <p:tgtEl>
                                          <p:spTgt spid="8"/>
                                        </p:tgtEl>
                                        <p:attrNameLst>
                                          <p:attrName>ppt_x</p:attrName>
                                        </p:attrNameLst>
                                      </p:cBhvr>
                                      <p:tavLst>
                                        <p:tav tm="0">
                                          <p:val>
                                            <p:strVal val="#ppt_x"/>
                                          </p:val>
                                        </p:tav>
                                        <p:tav tm="100000">
                                          <p:val>
                                            <p:strVal val="#ppt_x"/>
                                          </p:val>
                                        </p:tav>
                                      </p:tavLst>
                                    </p:anim>
                                    <p:anim calcmode="lin" valueType="num">
                                      <p:cBhvr additive="base">
                                        <p:cTn id="24" dur="1500" fill="hold"/>
                                        <p:tgtEl>
                                          <p:spTgt spid="8"/>
                                        </p:tgtEl>
                                        <p:attrNameLst>
                                          <p:attrName>ppt_y</p:attrName>
                                        </p:attrNameLst>
                                      </p:cBhvr>
                                      <p:tavLst>
                                        <p:tav tm="0">
                                          <p:val>
                                            <p:strVal val="0-#ppt_h/2"/>
                                          </p:val>
                                        </p:tav>
                                        <p:tav tm="100000">
                                          <p:val>
                                            <p:strVal val="#ppt_y"/>
                                          </p:val>
                                        </p:tav>
                                      </p:tavLst>
                                    </p:anim>
                                  </p:childTnLst>
                                </p:cTn>
                              </p:par>
                              <p:par>
                                <p:cTn id="25" presetID="2" presetClass="entr" presetSubtype="2" fill="hold" nodeType="with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additive="base">
                                        <p:cTn id="27" dur="1500" fill="hold"/>
                                        <p:tgtEl>
                                          <p:spTgt spid="9"/>
                                        </p:tgtEl>
                                        <p:attrNameLst>
                                          <p:attrName>ppt_x</p:attrName>
                                        </p:attrNameLst>
                                      </p:cBhvr>
                                      <p:tavLst>
                                        <p:tav tm="0">
                                          <p:val>
                                            <p:strVal val="1+#ppt_w/2"/>
                                          </p:val>
                                        </p:tav>
                                        <p:tav tm="100000">
                                          <p:val>
                                            <p:strVal val="#ppt_x"/>
                                          </p:val>
                                        </p:tav>
                                      </p:tavLst>
                                    </p:anim>
                                    <p:anim calcmode="lin" valueType="num">
                                      <p:cBhvr additive="base">
                                        <p:cTn id="28" dur="1500" fill="hold"/>
                                        <p:tgtEl>
                                          <p:spTgt spid="9"/>
                                        </p:tgtEl>
                                        <p:attrNameLst>
                                          <p:attrName>ppt_y</p:attrName>
                                        </p:attrNameLst>
                                      </p:cBhvr>
                                      <p:tavLst>
                                        <p:tav tm="0">
                                          <p:val>
                                            <p:strVal val="#ppt_y"/>
                                          </p:val>
                                        </p:tav>
                                        <p:tav tm="100000">
                                          <p:val>
                                            <p:strVal val="#ppt_y"/>
                                          </p:val>
                                        </p:tav>
                                      </p:tavLst>
                                    </p:anim>
                                  </p:childTnLst>
                                </p:cTn>
                              </p:par>
                              <p:par>
                                <p:cTn id="29" presetID="2" presetClass="entr" presetSubtype="2" fill="hold" grpId="0" nodeType="with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additive="base">
                                        <p:cTn id="31" dur="1500" fill="hold"/>
                                        <p:tgtEl>
                                          <p:spTgt spid="11"/>
                                        </p:tgtEl>
                                        <p:attrNameLst>
                                          <p:attrName>ppt_x</p:attrName>
                                        </p:attrNameLst>
                                      </p:cBhvr>
                                      <p:tavLst>
                                        <p:tav tm="0">
                                          <p:val>
                                            <p:strVal val="1+#ppt_w/2"/>
                                          </p:val>
                                        </p:tav>
                                        <p:tav tm="100000">
                                          <p:val>
                                            <p:strVal val="#ppt_x"/>
                                          </p:val>
                                        </p:tav>
                                      </p:tavLst>
                                    </p:anim>
                                    <p:anim calcmode="lin" valueType="num">
                                      <p:cBhvr additive="base">
                                        <p:cTn id="32" dur="1500" fill="hold"/>
                                        <p:tgtEl>
                                          <p:spTgt spid="11"/>
                                        </p:tgtEl>
                                        <p:attrNameLst>
                                          <p:attrName>ppt_y</p:attrName>
                                        </p:attrNameLst>
                                      </p:cBhvr>
                                      <p:tavLst>
                                        <p:tav tm="0">
                                          <p:val>
                                            <p:strVal val="#ppt_y"/>
                                          </p:val>
                                        </p:tav>
                                        <p:tav tm="100000">
                                          <p:val>
                                            <p:strVal val="#ppt_y"/>
                                          </p:val>
                                        </p:tav>
                                      </p:tavLst>
                                    </p:anim>
                                  </p:childTnLst>
                                </p:cTn>
                              </p:par>
                              <p:par>
                                <p:cTn id="33" presetID="2" presetClass="entr" presetSubtype="2" fill="hold" grpId="0" nodeType="withEffect">
                                  <p:stCondLst>
                                    <p:cond delay="0"/>
                                  </p:stCondLst>
                                  <p:childTnLst>
                                    <p:set>
                                      <p:cBhvr>
                                        <p:cTn id="34" dur="1" fill="hold">
                                          <p:stCondLst>
                                            <p:cond delay="0"/>
                                          </p:stCondLst>
                                        </p:cTn>
                                        <p:tgtEl>
                                          <p:spTgt spid="10"/>
                                        </p:tgtEl>
                                        <p:attrNameLst>
                                          <p:attrName>style.visibility</p:attrName>
                                        </p:attrNameLst>
                                      </p:cBhvr>
                                      <p:to>
                                        <p:strVal val="visible"/>
                                      </p:to>
                                    </p:set>
                                    <p:anim calcmode="lin" valueType="num">
                                      <p:cBhvr additive="base">
                                        <p:cTn id="35" dur="1500" fill="hold"/>
                                        <p:tgtEl>
                                          <p:spTgt spid="10"/>
                                        </p:tgtEl>
                                        <p:attrNameLst>
                                          <p:attrName>ppt_x</p:attrName>
                                        </p:attrNameLst>
                                      </p:cBhvr>
                                      <p:tavLst>
                                        <p:tav tm="0">
                                          <p:val>
                                            <p:strVal val="1+#ppt_w/2"/>
                                          </p:val>
                                        </p:tav>
                                        <p:tav tm="100000">
                                          <p:val>
                                            <p:strVal val="#ppt_x"/>
                                          </p:val>
                                        </p:tav>
                                      </p:tavLst>
                                    </p:anim>
                                    <p:anim calcmode="lin" valueType="num">
                                      <p:cBhvr additive="base">
                                        <p:cTn id="36" dur="1500" fill="hold"/>
                                        <p:tgtEl>
                                          <p:spTgt spid="10"/>
                                        </p:tgtEl>
                                        <p:attrNameLst>
                                          <p:attrName>ppt_y</p:attrName>
                                        </p:attrNameLst>
                                      </p:cBhvr>
                                      <p:tavLst>
                                        <p:tav tm="0">
                                          <p:val>
                                            <p:strVal val="#ppt_y"/>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12"/>
                                        </p:tgtEl>
                                        <p:attrNameLst>
                                          <p:attrName>style.visibility</p:attrName>
                                        </p:attrNameLst>
                                      </p:cBhvr>
                                      <p:to>
                                        <p:strVal val="visible"/>
                                      </p:to>
                                    </p:set>
                                    <p:anim calcmode="lin" valueType="num">
                                      <p:cBhvr additive="base">
                                        <p:cTn id="39" dur="1500" fill="hold"/>
                                        <p:tgtEl>
                                          <p:spTgt spid="12"/>
                                        </p:tgtEl>
                                        <p:attrNameLst>
                                          <p:attrName>ppt_x</p:attrName>
                                        </p:attrNameLst>
                                      </p:cBhvr>
                                      <p:tavLst>
                                        <p:tav tm="0">
                                          <p:val>
                                            <p:strVal val="#ppt_x"/>
                                          </p:val>
                                        </p:tav>
                                        <p:tav tm="100000">
                                          <p:val>
                                            <p:strVal val="#ppt_x"/>
                                          </p:val>
                                        </p:tav>
                                      </p:tavLst>
                                    </p:anim>
                                    <p:anim calcmode="lin" valueType="num">
                                      <p:cBhvr additive="base">
                                        <p:cTn id="40" dur="1500" fill="hold"/>
                                        <p:tgtEl>
                                          <p:spTgt spid="12"/>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3"/>
                                        </p:tgtEl>
                                        <p:attrNameLst>
                                          <p:attrName>style.visibility</p:attrName>
                                        </p:attrNameLst>
                                      </p:cBhvr>
                                      <p:to>
                                        <p:strVal val="visible"/>
                                      </p:to>
                                    </p:set>
                                    <p:anim calcmode="lin" valueType="num">
                                      <p:cBhvr additive="base">
                                        <p:cTn id="43" dur="1500" fill="hold"/>
                                        <p:tgtEl>
                                          <p:spTgt spid="13"/>
                                        </p:tgtEl>
                                        <p:attrNameLst>
                                          <p:attrName>ppt_x</p:attrName>
                                        </p:attrNameLst>
                                      </p:cBhvr>
                                      <p:tavLst>
                                        <p:tav tm="0">
                                          <p:val>
                                            <p:strVal val="#ppt_x"/>
                                          </p:val>
                                        </p:tav>
                                        <p:tav tm="100000">
                                          <p:val>
                                            <p:strVal val="#ppt_x"/>
                                          </p:val>
                                        </p:tav>
                                      </p:tavLst>
                                    </p:anim>
                                    <p:anim calcmode="lin" valueType="num">
                                      <p:cBhvr additive="base">
                                        <p:cTn id="44" dur="1500" fill="hold"/>
                                        <p:tgtEl>
                                          <p:spTgt spid="13"/>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4"/>
                                        </p:tgtEl>
                                        <p:attrNameLst>
                                          <p:attrName>style.visibility</p:attrName>
                                        </p:attrNameLst>
                                      </p:cBhvr>
                                      <p:to>
                                        <p:strVal val="visible"/>
                                      </p:to>
                                    </p:set>
                                    <p:anim calcmode="lin" valueType="num">
                                      <p:cBhvr additive="base">
                                        <p:cTn id="47" dur="1500" fill="hold"/>
                                        <p:tgtEl>
                                          <p:spTgt spid="14"/>
                                        </p:tgtEl>
                                        <p:attrNameLst>
                                          <p:attrName>ppt_x</p:attrName>
                                        </p:attrNameLst>
                                      </p:cBhvr>
                                      <p:tavLst>
                                        <p:tav tm="0">
                                          <p:val>
                                            <p:strVal val="#ppt_x"/>
                                          </p:val>
                                        </p:tav>
                                        <p:tav tm="100000">
                                          <p:val>
                                            <p:strVal val="#ppt_x"/>
                                          </p:val>
                                        </p:tav>
                                      </p:tavLst>
                                    </p:anim>
                                    <p:anim calcmode="lin" valueType="num">
                                      <p:cBhvr additive="base">
                                        <p:cTn id="48" dur="1500" fill="hold"/>
                                        <p:tgtEl>
                                          <p:spTgt spid="14"/>
                                        </p:tgtEl>
                                        <p:attrNameLst>
                                          <p:attrName>ppt_y</p:attrName>
                                        </p:attrNameLst>
                                      </p:cBhvr>
                                      <p:tavLst>
                                        <p:tav tm="0">
                                          <p:val>
                                            <p:strVal val="1+#ppt_h/2"/>
                                          </p:val>
                                        </p:tav>
                                        <p:tav tm="100000">
                                          <p:val>
                                            <p:strVal val="#ppt_y"/>
                                          </p:val>
                                        </p:tav>
                                      </p:tavLst>
                                    </p:anim>
                                  </p:childTnLst>
                                </p:cTn>
                              </p:par>
                              <p:par>
                                <p:cTn id="49" presetID="53" presetClass="entr" presetSubtype="16" fill="hold" nodeType="withEffect">
                                  <p:stCondLst>
                                    <p:cond delay="0"/>
                                  </p:stCondLst>
                                  <p:childTnLst>
                                    <p:set>
                                      <p:cBhvr>
                                        <p:cTn id="50" dur="1" fill="hold">
                                          <p:stCondLst>
                                            <p:cond delay="0"/>
                                          </p:stCondLst>
                                        </p:cTn>
                                        <p:tgtEl>
                                          <p:spTgt spid="2"/>
                                        </p:tgtEl>
                                        <p:attrNameLst>
                                          <p:attrName>style.visibility</p:attrName>
                                        </p:attrNameLst>
                                      </p:cBhvr>
                                      <p:to>
                                        <p:strVal val="visible"/>
                                      </p:to>
                                    </p:set>
                                    <p:anim calcmode="lin" valueType="num">
                                      <p:cBhvr>
                                        <p:cTn id="51" dur="1500" fill="hold"/>
                                        <p:tgtEl>
                                          <p:spTgt spid="2"/>
                                        </p:tgtEl>
                                        <p:attrNameLst>
                                          <p:attrName>ppt_w</p:attrName>
                                        </p:attrNameLst>
                                      </p:cBhvr>
                                      <p:tavLst>
                                        <p:tav tm="0">
                                          <p:val>
                                            <p:fltVal val="0"/>
                                          </p:val>
                                        </p:tav>
                                        <p:tav tm="100000">
                                          <p:val>
                                            <p:strVal val="#ppt_w"/>
                                          </p:val>
                                        </p:tav>
                                      </p:tavLst>
                                    </p:anim>
                                    <p:anim calcmode="lin" valueType="num">
                                      <p:cBhvr>
                                        <p:cTn id="52" dur="1500" fill="hold"/>
                                        <p:tgtEl>
                                          <p:spTgt spid="2"/>
                                        </p:tgtEl>
                                        <p:attrNameLst>
                                          <p:attrName>ppt_h</p:attrName>
                                        </p:attrNameLst>
                                      </p:cBhvr>
                                      <p:tavLst>
                                        <p:tav tm="0">
                                          <p:val>
                                            <p:fltVal val="0"/>
                                          </p:val>
                                        </p:tav>
                                        <p:tav tm="100000">
                                          <p:val>
                                            <p:strVal val="#ppt_h"/>
                                          </p:val>
                                        </p:tav>
                                      </p:tavLst>
                                    </p:anim>
                                    <p:animEffect transition="in" filter="fade">
                                      <p:cBhvr>
                                        <p:cTn id="53"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3" grpId="0" animBg="1"/>
      <p:bldP spid="14"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5486400" cy="8229600"/>
          </a:xfrm>
          <a:prstGeom prst="rect">
            <a:avLst/>
          </a:prstGeom>
        </p:spPr>
      </p:pic>
      <p:sp>
        <p:nvSpPr>
          <p:cNvPr id="3" name="Text 0"/>
          <p:cNvSpPr/>
          <p:nvPr/>
        </p:nvSpPr>
        <p:spPr>
          <a:xfrm>
            <a:off x="6157555" y="563166"/>
            <a:ext cx="7801689" cy="1198483"/>
          </a:xfrm>
          <a:prstGeom prst="rect">
            <a:avLst/>
          </a:prstGeom>
          <a:noFill/>
          <a:ln/>
        </p:spPr>
        <p:txBody>
          <a:bodyPr wrap="square" lIns="0" tIns="0" rIns="0" bIns="0" rtlCol="0" anchor="t"/>
          <a:lstStyle/>
          <a:p>
            <a:pPr marL="0" indent="0">
              <a:lnSpc>
                <a:spcPts val="4700"/>
              </a:lnSpc>
              <a:buNone/>
            </a:pPr>
            <a:r>
              <a:rPr lang="en-US" sz="3750" b="1" dirty="0">
                <a:solidFill>
                  <a:srgbClr val="233939"/>
                </a:solidFill>
                <a:latin typeface="Eras Demi ITC" panose="020B0805030504020804" pitchFamily="34" charset="0"/>
                <a:ea typeface="Syne Bold" pitchFamily="34" charset="-122"/>
                <a:cs typeface="Syne Bold" pitchFamily="34" charset="-120"/>
              </a:rPr>
              <a:t>Strategije prevencije vršnjačkog nasilja u školama</a:t>
            </a:r>
            <a:endParaRPr lang="en-US" sz="3750" dirty="0">
              <a:latin typeface="Eras Demi ITC" panose="020B0805030504020804" pitchFamily="34" charset="0"/>
            </a:endParaRPr>
          </a:p>
        </p:txBody>
      </p:sp>
      <p:sp>
        <p:nvSpPr>
          <p:cNvPr id="4" name="Text 1"/>
          <p:cNvSpPr/>
          <p:nvPr/>
        </p:nvSpPr>
        <p:spPr>
          <a:xfrm>
            <a:off x="6157555" y="2049185"/>
            <a:ext cx="7801689" cy="802481"/>
          </a:xfrm>
          <a:prstGeom prst="rect">
            <a:avLst/>
          </a:prstGeom>
          <a:noFill/>
          <a:ln/>
        </p:spPr>
        <p:txBody>
          <a:bodyPr wrap="square" lIns="0" tIns="0" rIns="0" bIns="0" rtlCol="0" anchor="t"/>
          <a:lstStyle/>
          <a:p>
            <a:pPr marL="0" indent="0" algn="just">
              <a:lnSpc>
                <a:spcPts val="2400"/>
              </a:lnSpc>
              <a:buNone/>
            </a:pPr>
            <a:r>
              <a:rPr lang="en-US" dirty="0">
                <a:solidFill>
                  <a:srgbClr val="3B4E4E"/>
                </a:solidFill>
                <a:ea typeface="Overpass Light" pitchFamily="34" charset="-122"/>
                <a:cs typeface="Overpass Light" pitchFamily="34" charset="-120"/>
              </a:rPr>
              <a:t>Škole igraju ključnu ulogu u prevenciji vršnjačkog nasilja. Efikasne strategije prevencije uključuju programe socijalnog i emocionalnog učenja, politike protiv nasilja i obuku za osoblje.</a:t>
            </a:r>
            <a:endParaRPr lang="en-US" dirty="0"/>
          </a:p>
        </p:txBody>
      </p:sp>
      <p:sp>
        <p:nvSpPr>
          <p:cNvPr id="5" name="Text 2"/>
          <p:cNvSpPr/>
          <p:nvPr/>
        </p:nvSpPr>
        <p:spPr>
          <a:xfrm>
            <a:off x="6157555" y="3031585"/>
            <a:ext cx="7801689" cy="1534120"/>
          </a:xfrm>
          <a:prstGeom prst="rect">
            <a:avLst/>
          </a:prstGeom>
          <a:noFill/>
          <a:ln/>
        </p:spPr>
        <p:txBody>
          <a:bodyPr wrap="square" lIns="0" tIns="0" rIns="0" bIns="0" rtlCol="0" anchor="t"/>
          <a:lstStyle/>
          <a:p>
            <a:pPr marL="0" indent="0" algn="just">
              <a:lnSpc>
                <a:spcPts val="2400"/>
              </a:lnSpc>
              <a:buNone/>
            </a:pPr>
            <a:r>
              <a:rPr lang="en-US" dirty="0">
                <a:solidFill>
                  <a:srgbClr val="3B4E4E"/>
                </a:solidFill>
                <a:ea typeface="Overpass Light" pitchFamily="34" charset="-122"/>
                <a:cs typeface="Overpass Light" pitchFamily="34" charset="-120"/>
              </a:rPr>
              <a:t>Programi socijalnog i emocionalnog učenja mogu pomoći djeci da razviju empatiju, vještine rješavanja problema i druge vještine koje mogu spriječiti nasilje. Politike protiv nasilja jasno definišu šta se smatra nasiljem i koje su posljedice. Obuka za osoblje može pomoći nastavnicima i drugim zaposlenima da prepoznaju i reaguju na nasilje. Implementacija ovih strategija ključna je za stvaranje sigurnih i podržavajućih škola.</a:t>
            </a:r>
            <a:endParaRPr lang="en-US" dirty="0"/>
          </a:p>
        </p:txBody>
      </p:sp>
      <p:sp>
        <p:nvSpPr>
          <p:cNvPr id="6" name="Shape 3"/>
          <p:cNvSpPr/>
          <p:nvPr/>
        </p:nvSpPr>
        <p:spPr>
          <a:xfrm>
            <a:off x="6157555" y="4935022"/>
            <a:ext cx="3804999" cy="1419582"/>
          </a:xfrm>
          <a:prstGeom prst="roundRect">
            <a:avLst>
              <a:gd name="adj" fmla="val 5674"/>
            </a:avLst>
          </a:prstGeom>
          <a:solidFill>
            <a:srgbClr val="DDEEE6"/>
          </a:solidFill>
          <a:ln w="7620">
            <a:solidFill>
              <a:srgbClr val="C3D4CC"/>
            </a:solidFill>
            <a:prstDash val="solid"/>
          </a:ln>
        </p:spPr>
      </p:sp>
      <p:sp>
        <p:nvSpPr>
          <p:cNvPr id="7" name="Text 4"/>
          <p:cNvSpPr/>
          <p:nvPr/>
        </p:nvSpPr>
        <p:spPr>
          <a:xfrm>
            <a:off x="6356866" y="5134332"/>
            <a:ext cx="3406378" cy="599123"/>
          </a:xfrm>
          <a:prstGeom prst="rect">
            <a:avLst/>
          </a:prstGeom>
          <a:noFill/>
          <a:ln/>
        </p:spPr>
        <p:txBody>
          <a:bodyPr wrap="square" lIns="0" tIns="0" rIns="0" bIns="0" rtlCol="0" anchor="t"/>
          <a:lstStyle/>
          <a:p>
            <a:pPr marL="0" indent="0">
              <a:lnSpc>
                <a:spcPts val="2350"/>
              </a:lnSpc>
              <a:buNone/>
            </a:pPr>
            <a:r>
              <a:rPr lang="en-US" sz="2000" b="1" dirty="0">
                <a:solidFill>
                  <a:srgbClr val="3B4E4E"/>
                </a:solidFill>
                <a:ea typeface="Syne Bold" pitchFamily="34" charset="-122"/>
                <a:cs typeface="Syne Bold" pitchFamily="34" charset="-120"/>
              </a:rPr>
              <a:t>Socijalno-emocionalno učenje</a:t>
            </a:r>
            <a:endParaRPr lang="en-US" sz="2000" dirty="0"/>
          </a:p>
        </p:txBody>
      </p:sp>
      <p:sp>
        <p:nvSpPr>
          <p:cNvPr id="8" name="Text 5"/>
          <p:cNvSpPr/>
          <p:nvPr/>
        </p:nvSpPr>
        <p:spPr>
          <a:xfrm>
            <a:off x="6356866" y="5714167"/>
            <a:ext cx="3406378" cy="306824"/>
          </a:xfrm>
          <a:prstGeom prst="rect">
            <a:avLst/>
          </a:prstGeom>
          <a:noFill/>
          <a:ln/>
        </p:spPr>
        <p:txBody>
          <a:bodyPr wrap="none" lIns="0" tIns="0" rIns="0" bIns="0" rtlCol="0" anchor="t"/>
          <a:lstStyle/>
          <a:p>
            <a:pPr marL="0" indent="0">
              <a:lnSpc>
                <a:spcPts val="2400"/>
              </a:lnSpc>
              <a:buNone/>
            </a:pPr>
            <a:r>
              <a:rPr lang="en-US" dirty="0">
                <a:solidFill>
                  <a:srgbClr val="3B4E4E"/>
                </a:solidFill>
                <a:ea typeface="Overpass Light" pitchFamily="34" charset="-122"/>
                <a:cs typeface="Overpass Light" pitchFamily="34" charset="-120"/>
              </a:rPr>
              <a:t>Razvoj empatije</a:t>
            </a:r>
            <a:endParaRPr lang="en-US" dirty="0"/>
          </a:p>
        </p:txBody>
      </p:sp>
      <p:sp>
        <p:nvSpPr>
          <p:cNvPr id="9" name="Shape 6"/>
          <p:cNvSpPr/>
          <p:nvPr/>
        </p:nvSpPr>
        <p:spPr>
          <a:xfrm>
            <a:off x="10154245" y="4935022"/>
            <a:ext cx="3804999" cy="1419582"/>
          </a:xfrm>
          <a:prstGeom prst="roundRect">
            <a:avLst>
              <a:gd name="adj" fmla="val 5674"/>
            </a:avLst>
          </a:prstGeom>
          <a:solidFill>
            <a:srgbClr val="DDEEE6"/>
          </a:solidFill>
          <a:ln w="7620">
            <a:solidFill>
              <a:srgbClr val="C3D4CC"/>
            </a:solidFill>
            <a:prstDash val="solid"/>
          </a:ln>
        </p:spPr>
      </p:sp>
      <p:sp>
        <p:nvSpPr>
          <p:cNvPr id="10" name="Text 7"/>
          <p:cNvSpPr/>
          <p:nvPr/>
        </p:nvSpPr>
        <p:spPr>
          <a:xfrm>
            <a:off x="10353556" y="5134332"/>
            <a:ext cx="2671763" cy="299561"/>
          </a:xfrm>
          <a:prstGeom prst="rect">
            <a:avLst/>
          </a:prstGeom>
          <a:noFill/>
          <a:ln/>
        </p:spPr>
        <p:txBody>
          <a:bodyPr wrap="none" lIns="0" tIns="0" rIns="0" bIns="0" rtlCol="0" anchor="t"/>
          <a:lstStyle/>
          <a:p>
            <a:pPr marL="0" indent="0">
              <a:lnSpc>
                <a:spcPts val="2350"/>
              </a:lnSpc>
              <a:buNone/>
            </a:pPr>
            <a:r>
              <a:rPr lang="en-US" sz="2000" b="1" dirty="0">
                <a:solidFill>
                  <a:srgbClr val="3B4E4E"/>
                </a:solidFill>
                <a:ea typeface="Syne Bold" pitchFamily="34" charset="-122"/>
                <a:cs typeface="Syne Bold" pitchFamily="34" charset="-120"/>
              </a:rPr>
              <a:t>Politike protiv nasilja</a:t>
            </a:r>
            <a:endParaRPr lang="en-US" sz="2000" dirty="0"/>
          </a:p>
        </p:txBody>
      </p:sp>
      <p:sp>
        <p:nvSpPr>
          <p:cNvPr id="11" name="Text 8"/>
          <p:cNvSpPr/>
          <p:nvPr/>
        </p:nvSpPr>
        <p:spPr>
          <a:xfrm>
            <a:off x="10353556" y="5548908"/>
            <a:ext cx="3406378" cy="306824"/>
          </a:xfrm>
          <a:prstGeom prst="rect">
            <a:avLst/>
          </a:prstGeom>
          <a:noFill/>
          <a:ln/>
        </p:spPr>
        <p:txBody>
          <a:bodyPr wrap="none" lIns="0" tIns="0" rIns="0" bIns="0" rtlCol="0" anchor="t"/>
          <a:lstStyle/>
          <a:p>
            <a:pPr marL="0" indent="0">
              <a:lnSpc>
                <a:spcPts val="2400"/>
              </a:lnSpc>
              <a:buNone/>
            </a:pPr>
            <a:r>
              <a:rPr lang="en-US" dirty="0">
                <a:solidFill>
                  <a:srgbClr val="3B4E4E"/>
                </a:solidFill>
                <a:ea typeface="Overpass Light" pitchFamily="34" charset="-122"/>
                <a:cs typeface="Overpass Light" pitchFamily="34" charset="-120"/>
              </a:rPr>
              <a:t>Jasne definicije i posljedice</a:t>
            </a:r>
            <a:endParaRPr lang="en-US" dirty="0"/>
          </a:p>
        </p:txBody>
      </p:sp>
      <p:sp>
        <p:nvSpPr>
          <p:cNvPr id="12" name="Shape 9"/>
          <p:cNvSpPr/>
          <p:nvPr/>
        </p:nvSpPr>
        <p:spPr>
          <a:xfrm>
            <a:off x="6157555" y="6546294"/>
            <a:ext cx="7801689" cy="1120021"/>
          </a:xfrm>
          <a:prstGeom prst="roundRect">
            <a:avLst>
              <a:gd name="adj" fmla="val 7191"/>
            </a:avLst>
          </a:prstGeom>
          <a:solidFill>
            <a:srgbClr val="DDEEE6"/>
          </a:solidFill>
          <a:ln w="7620">
            <a:solidFill>
              <a:srgbClr val="C3D4CC"/>
            </a:solidFill>
            <a:prstDash val="solid"/>
          </a:ln>
        </p:spPr>
      </p:sp>
      <p:sp>
        <p:nvSpPr>
          <p:cNvPr id="13" name="Text 10"/>
          <p:cNvSpPr/>
          <p:nvPr/>
        </p:nvSpPr>
        <p:spPr>
          <a:xfrm>
            <a:off x="6356866" y="6745605"/>
            <a:ext cx="2396966" cy="299561"/>
          </a:xfrm>
          <a:prstGeom prst="rect">
            <a:avLst/>
          </a:prstGeom>
          <a:noFill/>
          <a:ln/>
        </p:spPr>
        <p:txBody>
          <a:bodyPr wrap="none" lIns="0" tIns="0" rIns="0" bIns="0" rtlCol="0" anchor="t"/>
          <a:lstStyle/>
          <a:p>
            <a:pPr marL="0" indent="0">
              <a:lnSpc>
                <a:spcPts val="2350"/>
              </a:lnSpc>
              <a:buNone/>
            </a:pPr>
            <a:r>
              <a:rPr lang="en-US" sz="2000" b="1" dirty="0">
                <a:solidFill>
                  <a:srgbClr val="3B4E4E"/>
                </a:solidFill>
                <a:ea typeface="Syne Bold" pitchFamily="34" charset="-122"/>
                <a:cs typeface="Syne Bold" pitchFamily="34" charset="-120"/>
              </a:rPr>
              <a:t>Obuka za osoblje</a:t>
            </a:r>
            <a:endParaRPr lang="en-US" sz="2000" dirty="0"/>
          </a:p>
        </p:txBody>
      </p:sp>
      <p:sp>
        <p:nvSpPr>
          <p:cNvPr id="14" name="Text 11"/>
          <p:cNvSpPr/>
          <p:nvPr/>
        </p:nvSpPr>
        <p:spPr>
          <a:xfrm>
            <a:off x="6356866" y="7160181"/>
            <a:ext cx="7403068" cy="306824"/>
          </a:xfrm>
          <a:prstGeom prst="rect">
            <a:avLst/>
          </a:prstGeom>
          <a:noFill/>
          <a:ln/>
        </p:spPr>
        <p:txBody>
          <a:bodyPr wrap="none" lIns="0" tIns="0" rIns="0" bIns="0" rtlCol="0" anchor="t"/>
          <a:lstStyle/>
          <a:p>
            <a:pPr marL="0" indent="0">
              <a:lnSpc>
                <a:spcPts val="2400"/>
              </a:lnSpc>
              <a:buNone/>
            </a:pPr>
            <a:r>
              <a:rPr lang="en-US" dirty="0">
                <a:solidFill>
                  <a:srgbClr val="3B4E4E"/>
                </a:solidFill>
                <a:ea typeface="Overpass Light" pitchFamily="34" charset="-122"/>
                <a:cs typeface="Overpass Light" pitchFamily="34" charset="-120"/>
              </a:rPr>
              <a:t>Prepoznavanje i reagovanje</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1000" fill="hold"/>
                                        <p:tgtEl>
                                          <p:spTgt spid="3"/>
                                        </p:tgtEl>
                                        <p:attrNameLst>
                                          <p:attrName>ppt_x</p:attrName>
                                        </p:attrNameLst>
                                      </p:cBhvr>
                                      <p:tavLst>
                                        <p:tav tm="0">
                                          <p:val>
                                            <p:strVal val="1+#ppt_w/2"/>
                                          </p:val>
                                        </p:tav>
                                        <p:tav tm="100000">
                                          <p:val>
                                            <p:strVal val="#ppt_x"/>
                                          </p:val>
                                        </p:tav>
                                      </p:tavLst>
                                    </p:anim>
                                    <p:anim calcmode="lin" valueType="num">
                                      <p:cBhvr additive="base">
                                        <p:cTn id="8" dur="1000" fill="hold"/>
                                        <p:tgtEl>
                                          <p:spTgt spid="3"/>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500" fill="hold"/>
                                        <p:tgtEl>
                                          <p:spTgt spid="2"/>
                                        </p:tgtEl>
                                        <p:attrNameLst>
                                          <p:attrName>ppt_x</p:attrName>
                                        </p:attrNameLst>
                                      </p:cBhvr>
                                      <p:tavLst>
                                        <p:tav tm="0">
                                          <p:val>
                                            <p:strVal val="0-#ppt_w/2"/>
                                          </p:val>
                                        </p:tav>
                                        <p:tav tm="100000">
                                          <p:val>
                                            <p:strVal val="#ppt_x"/>
                                          </p:val>
                                        </p:tav>
                                      </p:tavLst>
                                    </p:anim>
                                    <p:anim calcmode="lin" valueType="num">
                                      <p:cBhvr additive="base">
                                        <p:cTn id="12" dur="1500" fill="hold"/>
                                        <p:tgtEl>
                                          <p:spTgt spid="2"/>
                                        </p:tgtEl>
                                        <p:attrNameLst>
                                          <p:attrName>ppt_y</p:attrName>
                                        </p:attrNameLst>
                                      </p:cBhvr>
                                      <p:tavLst>
                                        <p:tav tm="0">
                                          <p:val>
                                            <p:strVal val="#ppt_y"/>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500" fill="hold"/>
                                        <p:tgtEl>
                                          <p:spTgt spid="4"/>
                                        </p:tgtEl>
                                        <p:attrNameLst>
                                          <p:attrName>ppt_w</p:attrName>
                                        </p:attrNameLst>
                                      </p:cBhvr>
                                      <p:tavLst>
                                        <p:tav tm="0">
                                          <p:val>
                                            <p:fltVal val="0"/>
                                          </p:val>
                                        </p:tav>
                                        <p:tav tm="100000">
                                          <p:val>
                                            <p:strVal val="#ppt_w"/>
                                          </p:val>
                                        </p:tav>
                                      </p:tavLst>
                                    </p:anim>
                                    <p:anim calcmode="lin" valueType="num">
                                      <p:cBhvr>
                                        <p:cTn id="16" dur="1500" fill="hold"/>
                                        <p:tgtEl>
                                          <p:spTgt spid="4"/>
                                        </p:tgtEl>
                                        <p:attrNameLst>
                                          <p:attrName>ppt_h</p:attrName>
                                        </p:attrNameLst>
                                      </p:cBhvr>
                                      <p:tavLst>
                                        <p:tav tm="0">
                                          <p:val>
                                            <p:fltVal val="0"/>
                                          </p:val>
                                        </p:tav>
                                        <p:tav tm="100000">
                                          <p:val>
                                            <p:strVal val="#ppt_h"/>
                                          </p:val>
                                        </p:tav>
                                      </p:tavLst>
                                    </p:anim>
                                    <p:animEffect transition="in" filter="fade">
                                      <p:cBhvr>
                                        <p:cTn id="17" dur="1500"/>
                                        <p:tgtEl>
                                          <p:spTgt spid="4"/>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5"/>
                                        </p:tgtEl>
                                        <p:attrNameLst>
                                          <p:attrName>style.visibility</p:attrName>
                                        </p:attrNameLst>
                                      </p:cBhvr>
                                      <p:to>
                                        <p:strVal val="visible"/>
                                      </p:to>
                                    </p:set>
                                    <p:anim calcmode="lin" valueType="num">
                                      <p:cBhvr>
                                        <p:cTn id="20" dur="1500" fill="hold"/>
                                        <p:tgtEl>
                                          <p:spTgt spid="5"/>
                                        </p:tgtEl>
                                        <p:attrNameLst>
                                          <p:attrName>ppt_w</p:attrName>
                                        </p:attrNameLst>
                                      </p:cBhvr>
                                      <p:tavLst>
                                        <p:tav tm="0">
                                          <p:val>
                                            <p:fltVal val="0"/>
                                          </p:val>
                                        </p:tav>
                                        <p:tav tm="100000">
                                          <p:val>
                                            <p:strVal val="#ppt_w"/>
                                          </p:val>
                                        </p:tav>
                                      </p:tavLst>
                                    </p:anim>
                                    <p:anim calcmode="lin" valueType="num">
                                      <p:cBhvr>
                                        <p:cTn id="21" dur="1500" fill="hold"/>
                                        <p:tgtEl>
                                          <p:spTgt spid="5"/>
                                        </p:tgtEl>
                                        <p:attrNameLst>
                                          <p:attrName>ppt_h</p:attrName>
                                        </p:attrNameLst>
                                      </p:cBhvr>
                                      <p:tavLst>
                                        <p:tav tm="0">
                                          <p:val>
                                            <p:fltVal val="0"/>
                                          </p:val>
                                        </p:tav>
                                        <p:tav tm="100000">
                                          <p:val>
                                            <p:strVal val="#ppt_h"/>
                                          </p:val>
                                        </p:tav>
                                      </p:tavLst>
                                    </p:anim>
                                    <p:animEffect transition="in" filter="fade">
                                      <p:cBhvr>
                                        <p:cTn id="22" dur="1500"/>
                                        <p:tgtEl>
                                          <p:spTgt spid="5"/>
                                        </p:tgtEl>
                                      </p:cBhvr>
                                    </p:animEffect>
                                  </p:childTnLst>
                                </p:cTn>
                              </p:par>
                              <p:par>
                                <p:cTn id="23" presetID="2" presetClass="entr" presetSubtype="1" fill="hold"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1500" fill="hold"/>
                                        <p:tgtEl>
                                          <p:spTgt spid="6"/>
                                        </p:tgtEl>
                                        <p:attrNameLst>
                                          <p:attrName>ppt_x</p:attrName>
                                        </p:attrNameLst>
                                      </p:cBhvr>
                                      <p:tavLst>
                                        <p:tav tm="0">
                                          <p:val>
                                            <p:strVal val="#ppt_x"/>
                                          </p:val>
                                        </p:tav>
                                        <p:tav tm="100000">
                                          <p:val>
                                            <p:strVal val="#ppt_x"/>
                                          </p:val>
                                        </p:tav>
                                      </p:tavLst>
                                    </p:anim>
                                    <p:anim calcmode="lin" valueType="num">
                                      <p:cBhvr additive="base">
                                        <p:cTn id="26" dur="1500" fill="hold"/>
                                        <p:tgtEl>
                                          <p:spTgt spid="6"/>
                                        </p:tgtEl>
                                        <p:attrNameLst>
                                          <p:attrName>ppt_y</p:attrName>
                                        </p:attrNameLst>
                                      </p:cBhvr>
                                      <p:tavLst>
                                        <p:tav tm="0">
                                          <p:val>
                                            <p:strVal val="0-#ppt_h/2"/>
                                          </p:val>
                                        </p:tav>
                                        <p:tav tm="100000">
                                          <p:val>
                                            <p:strVal val="#ppt_y"/>
                                          </p:val>
                                        </p:tav>
                                      </p:tavLst>
                                    </p:anim>
                                  </p:childTnLst>
                                </p:cTn>
                              </p:par>
                              <p:par>
                                <p:cTn id="27" presetID="2" presetClass="entr" presetSubtype="1" fill="hold" grpId="0" nodeType="with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1500" fill="hold"/>
                                        <p:tgtEl>
                                          <p:spTgt spid="7"/>
                                        </p:tgtEl>
                                        <p:attrNameLst>
                                          <p:attrName>ppt_x</p:attrName>
                                        </p:attrNameLst>
                                      </p:cBhvr>
                                      <p:tavLst>
                                        <p:tav tm="0">
                                          <p:val>
                                            <p:strVal val="#ppt_x"/>
                                          </p:val>
                                        </p:tav>
                                        <p:tav tm="100000">
                                          <p:val>
                                            <p:strVal val="#ppt_x"/>
                                          </p:val>
                                        </p:tav>
                                      </p:tavLst>
                                    </p:anim>
                                    <p:anim calcmode="lin" valueType="num">
                                      <p:cBhvr additive="base">
                                        <p:cTn id="30" dur="1500" fill="hold"/>
                                        <p:tgtEl>
                                          <p:spTgt spid="7"/>
                                        </p:tgtEl>
                                        <p:attrNameLst>
                                          <p:attrName>ppt_y</p:attrName>
                                        </p:attrNameLst>
                                      </p:cBhvr>
                                      <p:tavLst>
                                        <p:tav tm="0">
                                          <p:val>
                                            <p:strVal val="0-#ppt_h/2"/>
                                          </p:val>
                                        </p:tav>
                                        <p:tav tm="100000">
                                          <p:val>
                                            <p:strVal val="#ppt_y"/>
                                          </p:val>
                                        </p:tav>
                                      </p:tavLst>
                                    </p:anim>
                                  </p:childTnLst>
                                </p:cTn>
                              </p:par>
                              <p:par>
                                <p:cTn id="31" presetID="2" presetClass="entr" presetSubtype="1" fill="hold" grpId="0" nodeType="with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1500" fill="hold"/>
                                        <p:tgtEl>
                                          <p:spTgt spid="8"/>
                                        </p:tgtEl>
                                        <p:attrNameLst>
                                          <p:attrName>ppt_x</p:attrName>
                                        </p:attrNameLst>
                                      </p:cBhvr>
                                      <p:tavLst>
                                        <p:tav tm="0">
                                          <p:val>
                                            <p:strVal val="#ppt_x"/>
                                          </p:val>
                                        </p:tav>
                                        <p:tav tm="100000">
                                          <p:val>
                                            <p:strVal val="#ppt_x"/>
                                          </p:val>
                                        </p:tav>
                                      </p:tavLst>
                                    </p:anim>
                                    <p:anim calcmode="lin" valueType="num">
                                      <p:cBhvr additive="base">
                                        <p:cTn id="34" dur="1500" fill="hold"/>
                                        <p:tgtEl>
                                          <p:spTgt spid="8"/>
                                        </p:tgtEl>
                                        <p:attrNameLst>
                                          <p:attrName>ppt_y</p:attrName>
                                        </p:attrNameLst>
                                      </p:cBhvr>
                                      <p:tavLst>
                                        <p:tav tm="0">
                                          <p:val>
                                            <p:strVal val="0-#ppt_h/2"/>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1500" fill="hold"/>
                                        <p:tgtEl>
                                          <p:spTgt spid="9"/>
                                        </p:tgtEl>
                                        <p:attrNameLst>
                                          <p:attrName>ppt_x</p:attrName>
                                        </p:attrNameLst>
                                      </p:cBhvr>
                                      <p:tavLst>
                                        <p:tav tm="0">
                                          <p:val>
                                            <p:strVal val="1+#ppt_w/2"/>
                                          </p:val>
                                        </p:tav>
                                        <p:tav tm="100000">
                                          <p:val>
                                            <p:strVal val="#ppt_x"/>
                                          </p:val>
                                        </p:tav>
                                      </p:tavLst>
                                    </p:anim>
                                    <p:anim calcmode="lin" valueType="num">
                                      <p:cBhvr additive="base">
                                        <p:cTn id="38" dur="1500" fill="hold"/>
                                        <p:tgtEl>
                                          <p:spTgt spid="9"/>
                                        </p:tgtEl>
                                        <p:attrNameLst>
                                          <p:attrName>ppt_y</p:attrName>
                                        </p:attrNameLst>
                                      </p:cBhvr>
                                      <p:tavLst>
                                        <p:tav tm="0">
                                          <p:val>
                                            <p:strVal val="#ppt_y"/>
                                          </p:val>
                                        </p:tav>
                                        <p:tav tm="100000">
                                          <p:val>
                                            <p:strVal val="#ppt_y"/>
                                          </p:val>
                                        </p:tav>
                                      </p:tavLst>
                                    </p:anim>
                                  </p:childTnLst>
                                </p:cTn>
                              </p:par>
                              <p:par>
                                <p:cTn id="39" presetID="2" presetClass="entr" presetSubtype="2"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additive="base">
                                        <p:cTn id="41" dur="1500" fill="hold"/>
                                        <p:tgtEl>
                                          <p:spTgt spid="10"/>
                                        </p:tgtEl>
                                        <p:attrNameLst>
                                          <p:attrName>ppt_x</p:attrName>
                                        </p:attrNameLst>
                                      </p:cBhvr>
                                      <p:tavLst>
                                        <p:tav tm="0">
                                          <p:val>
                                            <p:strVal val="1+#ppt_w/2"/>
                                          </p:val>
                                        </p:tav>
                                        <p:tav tm="100000">
                                          <p:val>
                                            <p:strVal val="#ppt_x"/>
                                          </p:val>
                                        </p:tav>
                                      </p:tavLst>
                                    </p:anim>
                                    <p:anim calcmode="lin" valueType="num">
                                      <p:cBhvr additive="base">
                                        <p:cTn id="42" dur="1500" fill="hold"/>
                                        <p:tgtEl>
                                          <p:spTgt spid="10"/>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1500" fill="hold"/>
                                        <p:tgtEl>
                                          <p:spTgt spid="11"/>
                                        </p:tgtEl>
                                        <p:attrNameLst>
                                          <p:attrName>ppt_x</p:attrName>
                                        </p:attrNameLst>
                                      </p:cBhvr>
                                      <p:tavLst>
                                        <p:tav tm="0">
                                          <p:val>
                                            <p:strVal val="1+#ppt_w/2"/>
                                          </p:val>
                                        </p:tav>
                                        <p:tav tm="100000">
                                          <p:val>
                                            <p:strVal val="#ppt_x"/>
                                          </p:val>
                                        </p:tav>
                                      </p:tavLst>
                                    </p:anim>
                                    <p:anim calcmode="lin" valueType="num">
                                      <p:cBhvr additive="base">
                                        <p:cTn id="46" dur="1500" fill="hold"/>
                                        <p:tgtEl>
                                          <p:spTgt spid="11"/>
                                        </p:tgtEl>
                                        <p:attrNameLst>
                                          <p:attrName>ppt_y</p:attrName>
                                        </p:attrNameLst>
                                      </p:cBhvr>
                                      <p:tavLst>
                                        <p:tav tm="0">
                                          <p:val>
                                            <p:strVal val="#ppt_y"/>
                                          </p:val>
                                        </p:tav>
                                        <p:tav tm="100000">
                                          <p:val>
                                            <p:strVal val="#ppt_y"/>
                                          </p:val>
                                        </p:tav>
                                      </p:tavLst>
                                    </p:anim>
                                  </p:childTnLst>
                                </p:cTn>
                              </p:par>
                              <p:par>
                                <p:cTn id="47" presetID="2" presetClass="entr" presetSubtype="4"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1500" fill="hold"/>
                                        <p:tgtEl>
                                          <p:spTgt spid="12"/>
                                        </p:tgtEl>
                                        <p:attrNameLst>
                                          <p:attrName>ppt_x</p:attrName>
                                        </p:attrNameLst>
                                      </p:cBhvr>
                                      <p:tavLst>
                                        <p:tav tm="0">
                                          <p:val>
                                            <p:strVal val="#ppt_x"/>
                                          </p:val>
                                        </p:tav>
                                        <p:tav tm="100000">
                                          <p:val>
                                            <p:strVal val="#ppt_x"/>
                                          </p:val>
                                        </p:tav>
                                      </p:tavLst>
                                    </p:anim>
                                    <p:anim calcmode="lin" valueType="num">
                                      <p:cBhvr additive="base">
                                        <p:cTn id="50" dur="1500" fill="hold"/>
                                        <p:tgtEl>
                                          <p:spTgt spid="12"/>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1500" fill="hold"/>
                                        <p:tgtEl>
                                          <p:spTgt spid="13"/>
                                        </p:tgtEl>
                                        <p:attrNameLst>
                                          <p:attrName>ppt_x</p:attrName>
                                        </p:attrNameLst>
                                      </p:cBhvr>
                                      <p:tavLst>
                                        <p:tav tm="0">
                                          <p:val>
                                            <p:strVal val="#ppt_x"/>
                                          </p:val>
                                        </p:tav>
                                        <p:tav tm="100000">
                                          <p:val>
                                            <p:strVal val="#ppt_x"/>
                                          </p:val>
                                        </p:tav>
                                      </p:tavLst>
                                    </p:anim>
                                    <p:anim calcmode="lin" valueType="num">
                                      <p:cBhvr additive="base">
                                        <p:cTn id="54" dur="1500" fill="hold"/>
                                        <p:tgtEl>
                                          <p:spTgt spid="13"/>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 calcmode="lin" valueType="num">
                                      <p:cBhvr additive="base">
                                        <p:cTn id="57" dur="1500" fill="hold"/>
                                        <p:tgtEl>
                                          <p:spTgt spid="14"/>
                                        </p:tgtEl>
                                        <p:attrNameLst>
                                          <p:attrName>ppt_x</p:attrName>
                                        </p:attrNameLst>
                                      </p:cBhvr>
                                      <p:tavLst>
                                        <p:tav tm="0">
                                          <p:val>
                                            <p:strVal val="#ppt_x"/>
                                          </p:val>
                                        </p:tav>
                                        <p:tav tm="100000">
                                          <p:val>
                                            <p:strVal val="#ppt_x"/>
                                          </p:val>
                                        </p:tav>
                                      </p:tavLst>
                                    </p:anim>
                                    <p:anim calcmode="lin" valueType="num">
                                      <p:cBhvr additive="base">
                                        <p:cTn id="58" dur="1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10" grpId="0" animBg="1"/>
      <p:bldP spid="11" grpId="0" animBg="1"/>
      <p:bldP spid="13" grpId="0" animBg="1"/>
      <p:bldP spid="14"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0" y="0"/>
            <a:ext cx="14630400" cy="2502218"/>
          </a:xfrm>
          <a:prstGeom prst="rect">
            <a:avLst/>
          </a:prstGeom>
        </p:spPr>
      </p:pic>
      <p:sp>
        <p:nvSpPr>
          <p:cNvPr id="3" name="Text 0"/>
          <p:cNvSpPr/>
          <p:nvPr/>
        </p:nvSpPr>
        <p:spPr>
          <a:xfrm>
            <a:off x="700564" y="3232071"/>
            <a:ext cx="12679680" cy="625435"/>
          </a:xfrm>
          <a:prstGeom prst="rect">
            <a:avLst/>
          </a:prstGeom>
          <a:noFill/>
          <a:ln/>
        </p:spPr>
        <p:txBody>
          <a:bodyPr wrap="none" lIns="0" tIns="0" rIns="0" bIns="0" rtlCol="0" anchor="t"/>
          <a:lstStyle/>
          <a:p>
            <a:pPr marL="0" indent="0">
              <a:lnSpc>
                <a:spcPts val="4900"/>
              </a:lnSpc>
              <a:buNone/>
            </a:pPr>
            <a:r>
              <a:rPr lang="en-US" sz="3900" b="1" dirty="0">
                <a:solidFill>
                  <a:srgbClr val="233939"/>
                </a:solidFill>
                <a:latin typeface="Eras Demi ITC" panose="020B0805030504020804" pitchFamily="34" charset="0"/>
                <a:ea typeface="Syne Bold" pitchFamily="34" charset="-122"/>
                <a:cs typeface="Syne Bold" pitchFamily="34" charset="-120"/>
              </a:rPr>
              <a:t>Uloga roditelja u borbi protiv vršnjačkog nasilja</a:t>
            </a:r>
            <a:endParaRPr lang="en-US" sz="3900" dirty="0">
              <a:latin typeface="Eras Demi ITC" panose="020B0805030504020804" pitchFamily="34" charset="0"/>
            </a:endParaRPr>
          </a:p>
        </p:txBody>
      </p:sp>
      <p:sp>
        <p:nvSpPr>
          <p:cNvPr id="4" name="Text 1"/>
          <p:cNvSpPr/>
          <p:nvPr/>
        </p:nvSpPr>
        <p:spPr>
          <a:xfrm>
            <a:off x="700564" y="4157663"/>
            <a:ext cx="13229273" cy="640318"/>
          </a:xfrm>
          <a:prstGeom prst="rect">
            <a:avLst/>
          </a:prstGeom>
          <a:noFill/>
          <a:ln/>
        </p:spPr>
        <p:txBody>
          <a:bodyPr wrap="square" lIns="0" tIns="0" rIns="0" bIns="0" rtlCol="0" anchor="t"/>
          <a:lstStyle/>
          <a:p>
            <a:pPr marL="0" indent="0" algn="just">
              <a:lnSpc>
                <a:spcPts val="2500"/>
              </a:lnSpc>
              <a:buNone/>
            </a:pPr>
            <a:r>
              <a:rPr lang="en-US" dirty="0">
                <a:solidFill>
                  <a:srgbClr val="3B4E4E"/>
                </a:solidFill>
                <a:ea typeface="Overpass Light" pitchFamily="34" charset="-122"/>
                <a:cs typeface="Overpass Light" pitchFamily="34" charset="-120"/>
              </a:rPr>
              <a:t>Roditelji igraju važnu ulogu u sprječavanju vršnjačkog nasilja. Oni mogu razgovarati sa svojom djecom o nasilju, naučiti ih vještinama rješavanja problema i modelirati pozitivno ponašanje.</a:t>
            </a:r>
            <a:endParaRPr lang="en-US" dirty="0"/>
          </a:p>
        </p:txBody>
      </p:sp>
      <p:sp>
        <p:nvSpPr>
          <p:cNvPr id="5" name="Text 2"/>
          <p:cNvSpPr/>
          <p:nvPr/>
        </p:nvSpPr>
        <p:spPr>
          <a:xfrm>
            <a:off x="700564" y="5023128"/>
            <a:ext cx="13229273" cy="960477"/>
          </a:xfrm>
          <a:prstGeom prst="rect">
            <a:avLst/>
          </a:prstGeom>
          <a:noFill/>
          <a:ln/>
        </p:spPr>
        <p:txBody>
          <a:bodyPr wrap="square" lIns="0" tIns="0" rIns="0" bIns="0" rtlCol="0" anchor="t"/>
          <a:lstStyle/>
          <a:p>
            <a:pPr marL="0" indent="0" algn="just">
              <a:lnSpc>
                <a:spcPts val="2500"/>
              </a:lnSpc>
              <a:buNone/>
            </a:pPr>
            <a:r>
              <a:rPr lang="en-US" dirty="0">
                <a:solidFill>
                  <a:srgbClr val="3B4E4E"/>
                </a:solidFill>
                <a:ea typeface="Overpass Light" pitchFamily="34" charset="-122"/>
                <a:cs typeface="Overpass Light" pitchFamily="34" charset="-120"/>
              </a:rPr>
              <a:t>Roditelji mogu razgovarati sa svojom djecom o nasilju, objašnjavajući im šta je nasilje i zašto je pogrešno. Oni takođe mogu naučiti svoju djecu vještinama rješavanja problema, pomažući im da pronađu nenasilne načine rješavanja sukoba. Važno je da roditelji modeliraju pozitivno ponašanje, pokazujući svojoj djeci kako da se odnose prema drugima sa poštovanjem i empatijom. Uključenost roditelja ključna je za stvaranje kulture nenasilja.</a:t>
            </a:r>
            <a:endParaRPr lang="en-US" dirty="0"/>
          </a:p>
        </p:txBody>
      </p:sp>
      <p:sp>
        <p:nvSpPr>
          <p:cNvPr id="6" name="Shape 3"/>
          <p:cNvSpPr/>
          <p:nvPr/>
        </p:nvSpPr>
        <p:spPr>
          <a:xfrm>
            <a:off x="700564" y="6433899"/>
            <a:ext cx="450294" cy="450294"/>
          </a:xfrm>
          <a:prstGeom prst="roundRect">
            <a:avLst>
              <a:gd name="adj" fmla="val 18672"/>
            </a:avLst>
          </a:prstGeom>
          <a:solidFill>
            <a:srgbClr val="DDEEE6"/>
          </a:solidFill>
          <a:ln w="7620">
            <a:solidFill>
              <a:srgbClr val="C3D4CC"/>
            </a:solidFill>
            <a:prstDash val="solid"/>
          </a:ln>
        </p:spPr>
      </p:sp>
      <p:sp>
        <p:nvSpPr>
          <p:cNvPr id="7" name="Text 4"/>
          <p:cNvSpPr/>
          <p:nvPr/>
        </p:nvSpPr>
        <p:spPr>
          <a:xfrm>
            <a:off x="867132" y="6508909"/>
            <a:ext cx="117157" cy="300276"/>
          </a:xfrm>
          <a:prstGeom prst="rect">
            <a:avLst/>
          </a:prstGeom>
          <a:noFill/>
          <a:ln/>
        </p:spPr>
        <p:txBody>
          <a:bodyPr wrap="none" lIns="0" tIns="0" rIns="0" bIns="0" rtlCol="0" anchor="t"/>
          <a:lstStyle/>
          <a:p>
            <a:pPr marL="0" indent="0" algn="ctr">
              <a:lnSpc>
                <a:spcPts val="2350"/>
              </a:lnSpc>
              <a:buNone/>
            </a:pPr>
            <a:r>
              <a:rPr lang="en-US" sz="2350" b="1" dirty="0">
                <a:solidFill>
                  <a:srgbClr val="3B4E4E"/>
                </a:solidFill>
                <a:ea typeface="Syne Bold" pitchFamily="34" charset="-122"/>
                <a:cs typeface="Syne Bold" pitchFamily="34" charset="-120"/>
              </a:rPr>
              <a:t>1</a:t>
            </a:r>
            <a:endParaRPr lang="en-US" sz="2350" dirty="0"/>
          </a:p>
        </p:txBody>
      </p:sp>
      <p:sp>
        <p:nvSpPr>
          <p:cNvPr id="8" name="Text 5"/>
          <p:cNvSpPr/>
          <p:nvPr/>
        </p:nvSpPr>
        <p:spPr>
          <a:xfrm>
            <a:off x="1351002" y="6433899"/>
            <a:ext cx="2833211" cy="312777"/>
          </a:xfrm>
          <a:prstGeom prst="rect">
            <a:avLst/>
          </a:prstGeom>
          <a:noFill/>
          <a:ln/>
        </p:spPr>
        <p:txBody>
          <a:bodyPr wrap="none" lIns="0" tIns="0" rIns="0" bIns="0" rtlCol="0" anchor="t"/>
          <a:lstStyle/>
          <a:p>
            <a:pPr marL="0" indent="0">
              <a:lnSpc>
                <a:spcPts val="2450"/>
              </a:lnSpc>
              <a:buNone/>
            </a:pPr>
            <a:r>
              <a:rPr lang="en-US" sz="2000" b="1" dirty="0">
                <a:solidFill>
                  <a:srgbClr val="3B4E4E"/>
                </a:solidFill>
                <a:ea typeface="Syne Bold" pitchFamily="34" charset="-122"/>
                <a:cs typeface="Syne Bold" pitchFamily="34" charset="-120"/>
              </a:rPr>
              <a:t>Razgovarati o nasilju</a:t>
            </a:r>
            <a:endParaRPr lang="en-US" sz="2000" dirty="0"/>
          </a:p>
        </p:txBody>
      </p:sp>
      <p:sp>
        <p:nvSpPr>
          <p:cNvPr id="9" name="Text 6"/>
          <p:cNvSpPr/>
          <p:nvPr/>
        </p:nvSpPr>
        <p:spPr>
          <a:xfrm>
            <a:off x="1351002" y="6866692"/>
            <a:ext cx="3625929" cy="320159"/>
          </a:xfrm>
          <a:prstGeom prst="rect">
            <a:avLst/>
          </a:prstGeom>
          <a:noFill/>
          <a:ln/>
        </p:spPr>
        <p:txBody>
          <a:bodyPr wrap="none" lIns="0" tIns="0" rIns="0" bIns="0" rtlCol="0" anchor="t"/>
          <a:lstStyle/>
          <a:p>
            <a:pPr marL="0" indent="0">
              <a:lnSpc>
                <a:spcPts val="2500"/>
              </a:lnSpc>
              <a:buNone/>
            </a:pPr>
            <a:r>
              <a:rPr lang="en-US" dirty="0">
                <a:solidFill>
                  <a:srgbClr val="3B4E4E"/>
                </a:solidFill>
                <a:ea typeface="Overpass Light" pitchFamily="34" charset="-122"/>
                <a:cs typeface="Overpass Light" pitchFamily="34" charset="-120"/>
              </a:rPr>
              <a:t>Objasniti šta je nasilje</a:t>
            </a:r>
            <a:endParaRPr lang="en-US" dirty="0"/>
          </a:p>
        </p:txBody>
      </p:sp>
      <p:sp>
        <p:nvSpPr>
          <p:cNvPr id="10" name="Shape 7"/>
          <p:cNvSpPr/>
          <p:nvPr/>
        </p:nvSpPr>
        <p:spPr>
          <a:xfrm>
            <a:off x="5177076" y="6433899"/>
            <a:ext cx="450294" cy="450294"/>
          </a:xfrm>
          <a:prstGeom prst="roundRect">
            <a:avLst>
              <a:gd name="adj" fmla="val 18672"/>
            </a:avLst>
          </a:prstGeom>
          <a:solidFill>
            <a:srgbClr val="DDEEE6"/>
          </a:solidFill>
          <a:ln w="7620">
            <a:solidFill>
              <a:srgbClr val="C3D4CC"/>
            </a:solidFill>
            <a:prstDash val="solid"/>
          </a:ln>
        </p:spPr>
      </p:sp>
      <p:sp>
        <p:nvSpPr>
          <p:cNvPr id="11" name="Text 8"/>
          <p:cNvSpPr/>
          <p:nvPr/>
        </p:nvSpPr>
        <p:spPr>
          <a:xfrm>
            <a:off x="5308521" y="6508909"/>
            <a:ext cx="187404" cy="300276"/>
          </a:xfrm>
          <a:prstGeom prst="rect">
            <a:avLst/>
          </a:prstGeom>
          <a:noFill/>
          <a:ln/>
        </p:spPr>
        <p:txBody>
          <a:bodyPr wrap="none" lIns="0" tIns="0" rIns="0" bIns="0" rtlCol="0" anchor="t"/>
          <a:lstStyle/>
          <a:p>
            <a:pPr marL="0" indent="0" algn="ctr">
              <a:lnSpc>
                <a:spcPts val="2350"/>
              </a:lnSpc>
              <a:buNone/>
            </a:pPr>
            <a:r>
              <a:rPr lang="en-US" sz="2350" b="1" dirty="0">
                <a:solidFill>
                  <a:srgbClr val="3B4E4E"/>
                </a:solidFill>
                <a:ea typeface="Syne Bold" pitchFamily="34" charset="-122"/>
                <a:cs typeface="Syne Bold" pitchFamily="34" charset="-120"/>
              </a:rPr>
              <a:t>2</a:t>
            </a:r>
            <a:endParaRPr lang="en-US" sz="2350" dirty="0"/>
          </a:p>
        </p:txBody>
      </p:sp>
      <p:sp>
        <p:nvSpPr>
          <p:cNvPr id="12" name="Text 9"/>
          <p:cNvSpPr/>
          <p:nvPr/>
        </p:nvSpPr>
        <p:spPr>
          <a:xfrm>
            <a:off x="5827514" y="6433899"/>
            <a:ext cx="3625929" cy="625554"/>
          </a:xfrm>
          <a:prstGeom prst="rect">
            <a:avLst/>
          </a:prstGeom>
          <a:noFill/>
          <a:ln/>
        </p:spPr>
        <p:txBody>
          <a:bodyPr wrap="square" lIns="0" tIns="0" rIns="0" bIns="0" rtlCol="0" anchor="t"/>
          <a:lstStyle/>
          <a:p>
            <a:pPr marL="0" indent="0">
              <a:lnSpc>
                <a:spcPts val="2450"/>
              </a:lnSpc>
              <a:buNone/>
            </a:pPr>
            <a:r>
              <a:rPr lang="en-US" sz="2000" b="1" dirty="0">
                <a:solidFill>
                  <a:srgbClr val="3B4E4E"/>
                </a:solidFill>
                <a:ea typeface="Syne Bold" pitchFamily="34" charset="-122"/>
                <a:cs typeface="Syne Bold" pitchFamily="34" charset="-120"/>
              </a:rPr>
              <a:t>Naučiti vještine rješavanja problema</a:t>
            </a:r>
            <a:endParaRPr lang="en-US" sz="2000" dirty="0"/>
          </a:p>
        </p:txBody>
      </p:sp>
      <p:sp>
        <p:nvSpPr>
          <p:cNvPr id="13" name="Text 10"/>
          <p:cNvSpPr/>
          <p:nvPr/>
        </p:nvSpPr>
        <p:spPr>
          <a:xfrm>
            <a:off x="5827514" y="7179469"/>
            <a:ext cx="3625929" cy="320159"/>
          </a:xfrm>
          <a:prstGeom prst="rect">
            <a:avLst/>
          </a:prstGeom>
          <a:noFill/>
          <a:ln/>
        </p:spPr>
        <p:txBody>
          <a:bodyPr wrap="none" lIns="0" tIns="0" rIns="0" bIns="0" rtlCol="0" anchor="t"/>
          <a:lstStyle/>
          <a:p>
            <a:pPr marL="0" indent="0">
              <a:lnSpc>
                <a:spcPts val="2500"/>
              </a:lnSpc>
              <a:buNone/>
            </a:pPr>
            <a:r>
              <a:rPr lang="en-US" dirty="0">
                <a:solidFill>
                  <a:srgbClr val="3B4E4E"/>
                </a:solidFill>
                <a:ea typeface="Overpass Light" pitchFamily="34" charset="-122"/>
                <a:cs typeface="Overpass Light" pitchFamily="34" charset="-120"/>
              </a:rPr>
              <a:t>Pronaći nenasilne načine</a:t>
            </a:r>
            <a:endParaRPr lang="en-US" dirty="0"/>
          </a:p>
        </p:txBody>
      </p:sp>
      <p:sp>
        <p:nvSpPr>
          <p:cNvPr id="14" name="Shape 11"/>
          <p:cNvSpPr/>
          <p:nvPr/>
        </p:nvSpPr>
        <p:spPr>
          <a:xfrm>
            <a:off x="9653588" y="6433899"/>
            <a:ext cx="450294" cy="450294"/>
          </a:xfrm>
          <a:prstGeom prst="roundRect">
            <a:avLst>
              <a:gd name="adj" fmla="val 18672"/>
            </a:avLst>
          </a:prstGeom>
          <a:solidFill>
            <a:srgbClr val="DDEEE6"/>
          </a:solidFill>
          <a:ln w="7620">
            <a:solidFill>
              <a:srgbClr val="C3D4CC"/>
            </a:solidFill>
            <a:prstDash val="solid"/>
          </a:ln>
        </p:spPr>
      </p:sp>
      <p:sp>
        <p:nvSpPr>
          <p:cNvPr id="15" name="Text 12"/>
          <p:cNvSpPr/>
          <p:nvPr/>
        </p:nvSpPr>
        <p:spPr>
          <a:xfrm>
            <a:off x="9782532" y="6508909"/>
            <a:ext cx="192405" cy="300276"/>
          </a:xfrm>
          <a:prstGeom prst="rect">
            <a:avLst/>
          </a:prstGeom>
          <a:noFill/>
          <a:ln/>
        </p:spPr>
        <p:txBody>
          <a:bodyPr wrap="none" lIns="0" tIns="0" rIns="0" bIns="0" rtlCol="0" anchor="t"/>
          <a:lstStyle/>
          <a:p>
            <a:pPr marL="0" indent="0" algn="ctr">
              <a:lnSpc>
                <a:spcPts val="2350"/>
              </a:lnSpc>
              <a:buNone/>
            </a:pPr>
            <a:r>
              <a:rPr lang="en-US" sz="2350" b="1" dirty="0">
                <a:solidFill>
                  <a:srgbClr val="3B4E4E"/>
                </a:solidFill>
                <a:ea typeface="Syne Bold" pitchFamily="34" charset="-122"/>
                <a:cs typeface="Syne Bold" pitchFamily="34" charset="-120"/>
              </a:rPr>
              <a:t>3</a:t>
            </a:r>
            <a:endParaRPr lang="en-US" sz="2350" dirty="0"/>
          </a:p>
        </p:txBody>
      </p:sp>
      <p:sp>
        <p:nvSpPr>
          <p:cNvPr id="16" name="Text 13"/>
          <p:cNvSpPr/>
          <p:nvPr/>
        </p:nvSpPr>
        <p:spPr>
          <a:xfrm>
            <a:off x="10304026" y="6433899"/>
            <a:ext cx="3625929" cy="432793"/>
          </a:xfrm>
          <a:prstGeom prst="rect">
            <a:avLst/>
          </a:prstGeom>
          <a:noFill/>
          <a:ln/>
        </p:spPr>
        <p:txBody>
          <a:bodyPr wrap="square" lIns="0" tIns="0" rIns="0" bIns="0" rtlCol="0" anchor="t"/>
          <a:lstStyle/>
          <a:p>
            <a:pPr marL="0" indent="0">
              <a:lnSpc>
                <a:spcPts val="2450"/>
              </a:lnSpc>
              <a:buNone/>
            </a:pPr>
            <a:r>
              <a:rPr lang="en-US" sz="2000" b="1" dirty="0">
                <a:solidFill>
                  <a:srgbClr val="3B4E4E"/>
                </a:solidFill>
                <a:ea typeface="Syne Bold" pitchFamily="34" charset="-122"/>
                <a:cs typeface="Syne Bold" pitchFamily="34" charset="-120"/>
              </a:rPr>
              <a:t>Modelirati pozitivno ponašanje</a:t>
            </a:r>
            <a:endParaRPr lang="en-US" sz="2000" dirty="0"/>
          </a:p>
        </p:txBody>
      </p:sp>
      <p:sp>
        <p:nvSpPr>
          <p:cNvPr id="17" name="Text 14"/>
          <p:cNvSpPr/>
          <p:nvPr/>
        </p:nvSpPr>
        <p:spPr>
          <a:xfrm>
            <a:off x="10303908" y="7026771"/>
            <a:ext cx="3625929" cy="320159"/>
          </a:xfrm>
          <a:prstGeom prst="rect">
            <a:avLst/>
          </a:prstGeom>
          <a:noFill/>
          <a:ln/>
        </p:spPr>
        <p:txBody>
          <a:bodyPr wrap="none" lIns="0" tIns="0" rIns="0" bIns="0" rtlCol="0" anchor="t"/>
          <a:lstStyle/>
          <a:p>
            <a:pPr marL="0" indent="0">
              <a:lnSpc>
                <a:spcPts val="2500"/>
              </a:lnSpc>
              <a:buNone/>
            </a:pPr>
            <a:r>
              <a:rPr lang="en-US" dirty="0">
                <a:solidFill>
                  <a:srgbClr val="3B4E4E"/>
                </a:solidFill>
                <a:ea typeface="Overpass Light" pitchFamily="34" charset="-122"/>
                <a:cs typeface="Overpass Light" pitchFamily="34" charset="-120"/>
              </a:rPr>
              <a:t>Pokazati poštovanje i empatiju</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Effect transition="in" filter="fade">
                                      <p:cBhvr>
                                        <p:cTn id="9" dur="1000"/>
                                        <p:tgtEl>
                                          <p:spTgt spid="3"/>
                                        </p:tgtEl>
                                      </p:cBhvr>
                                    </p:animEffect>
                                  </p:childTnLst>
                                </p:cTn>
                              </p:par>
                              <p:par>
                                <p:cTn id="10" presetID="2" presetClass="entr" presetSubtype="1" fill="hold" nodeType="with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500" fill="hold"/>
                                        <p:tgtEl>
                                          <p:spTgt spid="2"/>
                                        </p:tgtEl>
                                        <p:attrNameLst>
                                          <p:attrName>ppt_x</p:attrName>
                                        </p:attrNameLst>
                                      </p:cBhvr>
                                      <p:tavLst>
                                        <p:tav tm="0">
                                          <p:val>
                                            <p:strVal val="#ppt_x"/>
                                          </p:val>
                                        </p:tav>
                                        <p:tav tm="100000">
                                          <p:val>
                                            <p:strVal val="#ppt_x"/>
                                          </p:val>
                                        </p:tav>
                                      </p:tavLst>
                                    </p:anim>
                                    <p:anim calcmode="lin" valueType="num">
                                      <p:cBhvr additive="base">
                                        <p:cTn id="13" dur="1500" fill="hold"/>
                                        <p:tgtEl>
                                          <p:spTgt spid="2"/>
                                        </p:tgtEl>
                                        <p:attrNameLst>
                                          <p:attrName>ppt_y</p:attrName>
                                        </p:attrNameLst>
                                      </p:cBhvr>
                                      <p:tavLst>
                                        <p:tav tm="0">
                                          <p:val>
                                            <p:strVal val="0-#ppt_h/2"/>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5"/>
                                        </p:tgtEl>
                                        <p:attrNameLst>
                                          <p:attrName>style.visibility</p:attrName>
                                        </p:attrNameLst>
                                      </p:cBhvr>
                                      <p:to>
                                        <p:strVal val="visible"/>
                                      </p:to>
                                    </p:set>
                                    <p:anim calcmode="lin" valueType="num">
                                      <p:cBhvr>
                                        <p:cTn id="16" dur="1500" fill="hold"/>
                                        <p:tgtEl>
                                          <p:spTgt spid="5"/>
                                        </p:tgtEl>
                                        <p:attrNameLst>
                                          <p:attrName>ppt_w</p:attrName>
                                        </p:attrNameLst>
                                      </p:cBhvr>
                                      <p:tavLst>
                                        <p:tav tm="0">
                                          <p:val>
                                            <p:fltVal val="0"/>
                                          </p:val>
                                        </p:tav>
                                        <p:tav tm="100000">
                                          <p:val>
                                            <p:strVal val="#ppt_w"/>
                                          </p:val>
                                        </p:tav>
                                      </p:tavLst>
                                    </p:anim>
                                    <p:anim calcmode="lin" valueType="num">
                                      <p:cBhvr>
                                        <p:cTn id="17" dur="1500" fill="hold"/>
                                        <p:tgtEl>
                                          <p:spTgt spid="5"/>
                                        </p:tgtEl>
                                        <p:attrNameLst>
                                          <p:attrName>ppt_h</p:attrName>
                                        </p:attrNameLst>
                                      </p:cBhvr>
                                      <p:tavLst>
                                        <p:tav tm="0">
                                          <p:val>
                                            <p:fltVal val="0"/>
                                          </p:val>
                                        </p:tav>
                                        <p:tav tm="100000">
                                          <p:val>
                                            <p:strVal val="#ppt_h"/>
                                          </p:val>
                                        </p:tav>
                                      </p:tavLst>
                                    </p:anim>
                                    <p:animEffect transition="in" filter="fade">
                                      <p:cBhvr>
                                        <p:cTn id="18" dur="1500"/>
                                        <p:tgtEl>
                                          <p:spTgt spid="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500" fill="hold"/>
                                        <p:tgtEl>
                                          <p:spTgt spid="4"/>
                                        </p:tgtEl>
                                        <p:attrNameLst>
                                          <p:attrName>ppt_w</p:attrName>
                                        </p:attrNameLst>
                                      </p:cBhvr>
                                      <p:tavLst>
                                        <p:tav tm="0">
                                          <p:val>
                                            <p:fltVal val="0"/>
                                          </p:val>
                                        </p:tav>
                                        <p:tav tm="100000">
                                          <p:val>
                                            <p:strVal val="#ppt_w"/>
                                          </p:val>
                                        </p:tav>
                                      </p:tavLst>
                                    </p:anim>
                                    <p:anim calcmode="lin" valueType="num">
                                      <p:cBhvr>
                                        <p:cTn id="22" dur="1500" fill="hold"/>
                                        <p:tgtEl>
                                          <p:spTgt spid="4"/>
                                        </p:tgtEl>
                                        <p:attrNameLst>
                                          <p:attrName>ppt_h</p:attrName>
                                        </p:attrNameLst>
                                      </p:cBhvr>
                                      <p:tavLst>
                                        <p:tav tm="0">
                                          <p:val>
                                            <p:fltVal val="0"/>
                                          </p:val>
                                        </p:tav>
                                        <p:tav tm="100000">
                                          <p:val>
                                            <p:strVal val="#ppt_h"/>
                                          </p:val>
                                        </p:tav>
                                      </p:tavLst>
                                    </p:anim>
                                    <p:animEffect transition="in" filter="fade">
                                      <p:cBhvr>
                                        <p:cTn id="23" dur="1500"/>
                                        <p:tgtEl>
                                          <p:spTgt spid="4"/>
                                        </p:tgtEl>
                                      </p:cBhvr>
                                    </p:animEffect>
                                  </p:childTnLst>
                                </p:cTn>
                              </p:par>
                              <p:par>
                                <p:cTn id="24" presetID="2" presetClass="entr" presetSubtype="4"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 calcmode="lin" valueType="num">
                                      <p:cBhvr additive="base">
                                        <p:cTn id="26" dur="1500" fill="hold"/>
                                        <p:tgtEl>
                                          <p:spTgt spid="8"/>
                                        </p:tgtEl>
                                        <p:attrNameLst>
                                          <p:attrName>ppt_x</p:attrName>
                                        </p:attrNameLst>
                                      </p:cBhvr>
                                      <p:tavLst>
                                        <p:tav tm="0">
                                          <p:val>
                                            <p:strVal val="#ppt_x"/>
                                          </p:val>
                                        </p:tav>
                                        <p:tav tm="100000">
                                          <p:val>
                                            <p:strVal val="#ppt_x"/>
                                          </p:val>
                                        </p:tav>
                                      </p:tavLst>
                                    </p:anim>
                                    <p:anim calcmode="lin" valueType="num">
                                      <p:cBhvr additive="base">
                                        <p:cTn id="27" dur="1500" fill="hold"/>
                                        <p:tgtEl>
                                          <p:spTgt spid="8"/>
                                        </p:tgtEl>
                                        <p:attrNameLst>
                                          <p:attrName>ppt_y</p:attrName>
                                        </p:attrNameLst>
                                      </p:cBhvr>
                                      <p:tavLst>
                                        <p:tav tm="0">
                                          <p:val>
                                            <p:strVal val="1+#ppt_h/2"/>
                                          </p:val>
                                        </p:tav>
                                        <p:tav tm="100000">
                                          <p:val>
                                            <p:strVal val="#ppt_y"/>
                                          </p:val>
                                        </p:tav>
                                      </p:tavLst>
                                    </p:anim>
                                  </p:childTnLst>
                                </p:cTn>
                              </p:par>
                              <p:par>
                                <p:cTn id="28" presetID="2" presetClass="entr" presetSubtype="4" fill="hold" nodeType="withEffect">
                                  <p:stCondLst>
                                    <p:cond delay="0"/>
                                  </p:stCondLst>
                                  <p:childTnLst>
                                    <p:set>
                                      <p:cBhvr>
                                        <p:cTn id="29" dur="1" fill="hold">
                                          <p:stCondLst>
                                            <p:cond delay="0"/>
                                          </p:stCondLst>
                                        </p:cTn>
                                        <p:tgtEl>
                                          <p:spTgt spid="6"/>
                                        </p:tgtEl>
                                        <p:attrNameLst>
                                          <p:attrName>style.visibility</p:attrName>
                                        </p:attrNameLst>
                                      </p:cBhvr>
                                      <p:to>
                                        <p:strVal val="visible"/>
                                      </p:to>
                                    </p:set>
                                    <p:anim calcmode="lin" valueType="num">
                                      <p:cBhvr additive="base">
                                        <p:cTn id="30" dur="1500" fill="hold"/>
                                        <p:tgtEl>
                                          <p:spTgt spid="6"/>
                                        </p:tgtEl>
                                        <p:attrNameLst>
                                          <p:attrName>ppt_x</p:attrName>
                                        </p:attrNameLst>
                                      </p:cBhvr>
                                      <p:tavLst>
                                        <p:tav tm="0">
                                          <p:val>
                                            <p:strVal val="#ppt_x"/>
                                          </p:val>
                                        </p:tav>
                                        <p:tav tm="100000">
                                          <p:val>
                                            <p:strVal val="#ppt_x"/>
                                          </p:val>
                                        </p:tav>
                                      </p:tavLst>
                                    </p:anim>
                                    <p:anim calcmode="lin" valueType="num">
                                      <p:cBhvr additive="base">
                                        <p:cTn id="31" dur="1500" fill="hold"/>
                                        <p:tgtEl>
                                          <p:spTgt spid="6"/>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additive="base">
                                        <p:cTn id="34" dur="1500" fill="hold"/>
                                        <p:tgtEl>
                                          <p:spTgt spid="7"/>
                                        </p:tgtEl>
                                        <p:attrNameLst>
                                          <p:attrName>ppt_x</p:attrName>
                                        </p:attrNameLst>
                                      </p:cBhvr>
                                      <p:tavLst>
                                        <p:tav tm="0">
                                          <p:val>
                                            <p:strVal val="#ppt_x"/>
                                          </p:val>
                                        </p:tav>
                                        <p:tav tm="100000">
                                          <p:val>
                                            <p:strVal val="#ppt_x"/>
                                          </p:val>
                                        </p:tav>
                                      </p:tavLst>
                                    </p:anim>
                                    <p:anim calcmode="lin" valueType="num">
                                      <p:cBhvr additive="base">
                                        <p:cTn id="35" dur="1500" fill="hold"/>
                                        <p:tgtEl>
                                          <p:spTgt spid="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additive="base">
                                        <p:cTn id="38" dur="1500" fill="hold"/>
                                        <p:tgtEl>
                                          <p:spTgt spid="9"/>
                                        </p:tgtEl>
                                        <p:attrNameLst>
                                          <p:attrName>ppt_x</p:attrName>
                                        </p:attrNameLst>
                                      </p:cBhvr>
                                      <p:tavLst>
                                        <p:tav tm="0">
                                          <p:val>
                                            <p:strVal val="#ppt_x"/>
                                          </p:val>
                                        </p:tav>
                                        <p:tav tm="100000">
                                          <p:val>
                                            <p:strVal val="#ppt_x"/>
                                          </p:val>
                                        </p:tav>
                                      </p:tavLst>
                                    </p:anim>
                                    <p:anim calcmode="lin" valueType="num">
                                      <p:cBhvr additive="base">
                                        <p:cTn id="39" dur="1500" fill="hold"/>
                                        <p:tgtEl>
                                          <p:spTgt spid="9"/>
                                        </p:tgtEl>
                                        <p:attrNameLst>
                                          <p:attrName>ppt_y</p:attrName>
                                        </p:attrNameLst>
                                      </p:cBhvr>
                                      <p:tavLst>
                                        <p:tav tm="0">
                                          <p:val>
                                            <p:strVal val="1+#ppt_h/2"/>
                                          </p:val>
                                        </p:tav>
                                        <p:tav tm="100000">
                                          <p:val>
                                            <p:strVal val="#ppt_y"/>
                                          </p:val>
                                        </p:tav>
                                      </p:tavLst>
                                    </p:anim>
                                  </p:childTnLst>
                                </p:cTn>
                              </p:par>
                              <p:par>
                                <p:cTn id="40" presetID="2" presetClass="entr" presetSubtype="1"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500" fill="hold"/>
                                        <p:tgtEl>
                                          <p:spTgt spid="11"/>
                                        </p:tgtEl>
                                        <p:attrNameLst>
                                          <p:attrName>ppt_x</p:attrName>
                                        </p:attrNameLst>
                                      </p:cBhvr>
                                      <p:tavLst>
                                        <p:tav tm="0">
                                          <p:val>
                                            <p:strVal val="#ppt_x"/>
                                          </p:val>
                                        </p:tav>
                                        <p:tav tm="100000">
                                          <p:val>
                                            <p:strVal val="#ppt_x"/>
                                          </p:val>
                                        </p:tav>
                                      </p:tavLst>
                                    </p:anim>
                                    <p:anim calcmode="lin" valueType="num">
                                      <p:cBhvr additive="base">
                                        <p:cTn id="43" dur="1500" fill="hold"/>
                                        <p:tgtEl>
                                          <p:spTgt spid="11"/>
                                        </p:tgtEl>
                                        <p:attrNameLst>
                                          <p:attrName>ppt_y</p:attrName>
                                        </p:attrNameLst>
                                      </p:cBhvr>
                                      <p:tavLst>
                                        <p:tav tm="0">
                                          <p:val>
                                            <p:strVal val="0-#ppt_h/2"/>
                                          </p:val>
                                        </p:tav>
                                        <p:tav tm="100000">
                                          <p:val>
                                            <p:strVal val="#ppt_y"/>
                                          </p:val>
                                        </p:tav>
                                      </p:tavLst>
                                    </p:anim>
                                  </p:childTnLst>
                                </p:cTn>
                              </p:par>
                              <p:par>
                                <p:cTn id="44" presetID="2" presetClass="entr" presetSubtype="1" fill="hold" nodeType="with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1500" fill="hold"/>
                                        <p:tgtEl>
                                          <p:spTgt spid="10"/>
                                        </p:tgtEl>
                                        <p:attrNameLst>
                                          <p:attrName>ppt_x</p:attrName>
                                        </p:attrNameLst>
                                      </p:cBhvr>
                                      <p:tavLst>
                                        <p:tav tm="0">
                                          <p:val>
                                            <p:strVal val="#ppt_x"/>
                                          </p:val>
                                        </p:tav>
                                        <p:tav tm="100000">
                                          <p:val>
                                            <p:strVal val="#ppt_x"/>
                                          </p:val>
                                        </p:tav>
                                      </p:tavLst>
                                    </p:anim>
                                    <p:anim calcmode="lin" valueType="num">
                                      <p:cBhvr additive="base">
                                        <p:cTn id="47" dur="1500" fill="hold"/>
                                        <p:tgtEl>
                                          <p:spTgt spid="10"/>
                                        </p:tgtEl>
                                        <p:attrNameLst>
                                          <p:attrName>ppt_y</p:attrName>
                                        </p:attrNameLst>
                                      </p:cBhvr>
                                      <p:tavLst>
                                        <p:tav tm="0">
                                          <p:val>
                                            <p:strVal val="0-#ppt_h/2"/>
                                          </p:val>
                                        </p:tav>
                                        <p:tav tm="100000">
                                          <p:val>
                                            <p:strVal val="#ppt_y"/>
                                          </p:val>
                                        </p:tav>
                                      </p:tavLst>
                                    </p:anim>
                                  </p:childTnLst>
                                </p:cTn>
                              </p:par>
                              <p:par>
                                <p:cTn id="48" presetID="2" presetClass="entr" presetSubtype="1"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additive="base">
                                        <p:cTn id="50" dur="1500" fill="hold"/>
                                        <p:tgtEl>
                                          <p:spTgt spid="12"/>
                                        </p:tgtEl>
                                        <p:attrNameLst>
                                          <p:attrName>ppt_x</p:attrName>
                                        </p:attrNameLst>
                                      </p:cBhvr>
                                      <p:tavLst>
                                        <p:tav tm="0">
                                          <p:val>
                                            <p:strVal val="#ppt_x"/>
                                          </p:val>
                                        </p:tav>
                                        <p:tav tm="100000">
                                          <p:val>
                                            <p:strVal val="#ppt_x"/>
                                          </p:val>
                                        </p:tav>
                                      </p:tavLst>
                                    </p:anim>
                                    <p:anim calcmode="lin" valueType="num">
                                      <p:cBhvr additive="base">
                                        <p:cTn id="51" dur="1500" fill="hold"/>
                                        <p:tgtEl>
                                          <p:spTgt spid="12"/>
                                        </p:tgtEl>
                                        <p:attrNameLst>
                                          <p:attrName>ppt_y</p:attrName>
                                        </p:attrNameLst>
                                      </p:cBhvr>
                                      <p:tavLst>
                                        <p:tav tm="0">
                                          <p:val>
                                            <p:strVal val="0-#ppt_h/2"/>
                                          </p:val>
                                        </p:tav>
                                        <p:tav tm="100000">
                                          <p:val>
                                            <p:strVal val="#ppt_y"/>
                                          </p:val>
                                        </p:tav>
                                      </p:tavLst>
                                    </p:anim>
                                  </p:childTnLst>
                                </p:cTn>
                              </p:par>
                              <p:par>
                                <p:cTn id="52" presetID="2" presetClass="entr" presetSubtype="1" fill="hold" grpId="0" nodeType="with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1500" fill="hold"/>
                                        <p:tgtEl>
                                          <p:spTgt spid="13"/>
                                        </p:tgtEl>
                                        <p:attrNameLst>
                                          <p:attrName>ppt_x</p:attrName>
                                        </p:attrNameLst>
                                      </p:cBhvr>
                                      <p:tavLst>
                                        <p:tav tm="0">
                                          <p:val>
                                            <p:strVal val="#ppt_x"/>
                                          </p:val>
                                        </p:tav>
                                        <p:tav tm="100000">
                                          <p:val>
                                            <p:strVal val="#ppt_x"/>
                                          </p:val>
                                        </p:tav>
                                      </p:tavLst>
                                    </p:anim>
                                    <p:anim calcmode="lin" valueType="num">
                                      <p:cBhvr additive="base">
                                        <p:cTn id="55" dur="1500" fill="hold"/>
                                        <p:tgtEl>
                                          <p:spTgt spid="13"/>
                                        </p:tgtEl>
                                        <p:attrNameLst>
                                          <p:attrName>ppt_y</p:attrName>
                                        </p:attrNameLst>
                                      </p:cBhvr>
                                      <p:tavLst>
                                        <p:tav tm="0">
                                          <p:val>
                                            <p:strVal val="0-#ppt_h/2"/>
                                          </p:val>
                                        </p:tav>
                                        <p:tav tm="100000">
                                          <p:val>
                                            <p:strVal val="#ppt_y"/>
                                          </p:val>
                                        </p:tav>
                                      </p:tavLst>
                                    </p:anim>
                                  </p:childTnLst>
                                </p:cTn>
                              </p:par>
                              <p:par>
                                <p:cTn id="56" presetID="2" presetClass="entr" presetSubtype="2" fill="hold" grpId="0" nodeType="withEffect">
                                  <p:stCondLst>
                                    <p:cond delay="0"/>
                                  </p:stCondLst>
                                  <p:childTnLst>
                                    <p:set>
                                      <p:cBhvr>
                                        <p:cTn id="57" dur="1" fill="hold">
                                          <p:stCondLst>
                                            <p:cond delay="0"/>
                                          </p:stCondLst>
                                        </p:cTn>
                                        <p:tgtEl>
                                          <p:spTgt spid="15"/>
                                        </p:tgtEl>
                                        <p:attrNameLst>
                                          <p:attrName>style.visibility</p:attrName>
                                        </p:attrNameLst>
                                      </p:cBhvr>
                                      <p:to>
                                        <p:strVal val="visible"/>
                                      </p:to>
                                    </p:set>
                                    <p:anim calcmode="lin" valueType="num">
                                      <p:cBhvr additive="base">
                                        <p:cTn id="58" dur="1500" fill="hold"/>
                                        <p:tgtEl>
                                          <p:spTgt spid="15"/>
                                        </p:tgtEl>
                                        <p:attrNameLst>
                                          <p:attrName>ppt_x</p:attrName>
                                        </p:attrNameLst>
                                      </p:cBhvr>
                                      <p:tavLst>
                                        <p:tav tm="0">
                                          <p:val>
                                            <p:strVal val="1+#ppt_w/2"/>
                                          </p:val>
                                        </p:tav>
                                        <p:tav tm="100000">
                                          <p:val>
                                            <p:strVal val="#ppt_x"/>
                                          </p:val>
                                        </p:tav>
                                      </p:tavLst>
                                    </p:anim>
                                    <p:anim calcmode="lin" valueType="num">
                                      <p:cBhvr additive="base">
                                        <p:cTn id="59" dur="1500" fill="hold"/>
                                        <p:tgtEl>
                                          <p:spTgt spid="15"/>
                                        </p:tgtEl>
                                        <p:attrNameLst>
                                          <p:attrName>ppt_y</p:attrName>
                                        </p:attrNameLst>
                                      </p:cBhvr>
                                      <p:tavLst>
                                        <p:tav tm="0">
                                          <p:val>
                                            <p:strVal val="#ppt_y"/>
                                          </p:val>
                                        </p:tav>
                                        <p:tav tm="100000">
                                          <p:val>
                                            <p:strVal val="#ppt_y"/>
                                          </p:val>
                                        </p:tav>
                                      </p:tavLst>
                                    </p:anim>
                                  </p:childTnLst>
                                </p:cTn>
                              </p:par>
                              <p:par>
                                <p:cTn id="60" presetID="2" presetClass="entr" presetSubtype="2" fill="hold" nodeType="withEffect">
                                  <p:stCondLst>
                                    <p:cond delay="0"/>
                                  </p:stCondLst>
                                  <p:childTnLst>
                                    <p:set>
                                      <p:cBhvr>
                                        <p:cTn id="61" dur="1" fill="hold">
                                          <p:stCondLst>
                                            <p:cond delay="0"/>
                                          </p:stCondLst>
                                        </p:cTn>
                                        <p:tgtEl>
                                          <p:spTgt spid="14"/>
                                        </p:tgtEl>
                                        <p:attrNameLst>
                                          <p:attrName>style.visibility</p:attrName>
                                        </p:attrNameLst>
                                      </p:cBhvr>
                                      <p:to>
                                        <p:strVal val="visible"/>
                                      </p:to>
                                    </p:set>
                                    <p:anim calcmode="lin" valueType="num">
                                      <p:cBhvr additive="base">
                                        <p:cTn id="62" dur="1500" fill="hold"/>
                                        <p:tgtEl>
                                          <p:spTgt spid="14"/>
                                        </p:tgtEl>
                                        <p:attrNameLst>
                                          <p:attrName>ppt_x</p:attrName>
                                        </p:attrNameLst>
                                      </p:cBhvr>
                                      <p:tavLst>
                                        <p:tav tm="0">
                                          <p:val>
                                            <p:strVal val="1+#ppt_w/2"/>
                                          </p:val>
                                        </p:tav>
                                        <p:tav tm="100000">
                                          <p:val>
                                            <p:strVal val="#ppt_x"/>
                                          </p:val>
                                        </p:tav>
                                      </p:tavLst>
                                    </p:anim>
                                    <p:anim calcmode="lin" valueType="num">
                                      <p:cBhvr additive="base">
                                        <p:cTn id="63" dur="1500" fill="hold"/>
                                        <p:tgtEl>
                                          <p:spTgt spid="14"/>
                                        </p:tgtEl>
                                        <p:attrNameLst>
                                          <p:attrName>ppt_y</p:attrName>
                                        </p:attrNameLst>
                                      </p:cBhvr>
                                      <p:tavLst>
                                        <p:tav tm="0">
                                          <p:val>
                                            <p:strVal val="#ppt_y"/>
                                          </p:val>
                                        </p:tav>
                                        <p:tav tm="100000">
                                          <p:val>
                                            <p:strVal val="#ppt_y"/>
                                          </p:val>
                                        </p:tav>
                                      </p:tavLst>
                                    </p:anim>
                                  </p:childTnLst>
                                </p:cTn>
                              </p:par>
                              <p:par>
                                <p:cTn id="64" presetID="2" presetClass="entr" presetSubtype="2" fill="hold" grpId="0" nodeType="with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1500" fill="hold"/>
                                        <p:tgtEl>
                                          <p:spTgt spid="16"/>
                                        </p:tgtEl>
                                        <p:attrNameLst>
                                          <p:attrName>ppt_x</p:attrName>
                                        </p:attrNameLst>
                                      </p:cBhvr>
                                      <p:tavLst>
                                        <p:tav tm="0">
                                          <p:val>
                                            <p:strVal val="1+#ppt_w/2"/>
                                          </p:val>
                                        </p:tav>
                                        <p:tav tm="100000">
                                          <p:val>
                                            <p:strVal val="#ppt_x"/>
                                          </p:val>
                                        </p:tav>
                                      </p:tavLst>
                                    </p:anim>
                                    <p:anim calcmode="lin" valueType="num">
                                      <p:cBhvr additive="base">
                                        <p:cTn id="67" dur="1500" fill="hold"/>
                                        <p:tgtEl>
                                          <p:spTgt spid="16"/>
                                        </p:tgtEl>
                                        <p:attrNameLst>
                                          <p:attrName>ppt_y</p:attrName>
                                        </p:attrNameLst>
                                      </p:cBhvr>
                                      <p:tavLst>
                                        <p:tav tm="0">
                                          <p:val>
                                            <p:strVal val="#ppt_y"/>
                                          </p:val>
                                        </p:tav>
                                        <p:tav tm="100000">
                                          <p:val>
                                            <p:strVal val="#ppt_y"/>
                                          </p:val>
                                        </p:tav>
                                      </p:tavLst>
                                    </p:anim>
                                  </p:childTnLst>
                                </p:cTn>
                              </p:par>
                              <p:par>
                                <p:cTn id="68" presetID="2" presetClass="entr" presetSubtype="2"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500" fill="hold"/>
                                        <p:tgtEl>
                                          <p:spTgt spid="17"/>
                                        </p:tgtEl>
                                        <p:attrNameLst>
                                          <p:attrName>ppt_x</p:attrName>
                                        </p:attrNameLst>
                                      </p:cBhvr>
                                      <p:tavLst>
                                        <p:tav tm="0">
                                          <p:val>
                                            <p:strVal val="1+#ppt_w/2"/>
                                          </p:val>
                                        </p:tav>
                                        <p:tav tm="100000">
                                          <p:val>
                                            <p:strVal val="#ppt_x"/>
                                          </p:val>
                                        </p:tav>
                                      </p:tavLst>
                                    </p:anim>
                                    <p:anim calcmode="lin" valueType="num">
                                      <p:cBhvr additive="base">
                                        <p:cTn id="71" dur="1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7" grpId="0" animBg="1"/>
      <p:bldP spid="8" grpId="0" animBg="1"/>
      <p:bldP spid="9" grpId="0" animBg="1"/>
      <p:bldP spid="11" grpId="0" animBg="1"/>
      <p:bldP spid="12" grpId="0" animBg="1"/>
      <p:bldP spid="13" grpId="0" animBg="1"/>
      <p:bldP spid="15" grpId="0" animBg="1"/>
      <p:bldP spid="16"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pic>
        <p:nvPicPr>
          <p:cNvPr id="12" name="Image 2" descr="preencoded.png"/>
          <p:cNvPicPr>
            <a:picLocks noChangeAspect="1"/>
          </p:cNvPicPr>
          <p:nvPr/>
        </p:nvPicPr>
        <p:blipFill>
          <a:blip r:embed="rId3"/>
          <a:stretch>
            <a:fillRect/>
          </a:stretch>
        </p:blipFill>
        <p:spPr>
          <a:xfrm>
            <a:off x="5280541" y="3611880"/>
            <a:ext cx="4069318" cy="4069318"/>
          </a:xfrm>
          <a:prstGeom prst="rect">
            <a:avLst/>
          </a:prstGeom>
        </p:spPr>
      </p:pic>
      <p:sp>
        <p:nvSpPr>
          <p:cNvPr id="2" name="Text 0"/>
          <p:cNvSpPr/>
          <p:nvPr/>
        </p:nvSpPr>
        <p:spPr>
          <a:xfrm>
            <a:off x="697349" y="548283"/>
            <a:ext cx="12015668" cy="622697"/>
          </a:xfrm>
          <a:prstGeom prst="rect">
            <a:avLst/>
          </a:prstGeom>
          <a:noFill/>
          <a:ln/>
        </p:spPr>
        <p:txBody>
          <a:bodyPr wrap="none" lIns="0" tIns="0" rIns="0" bIns="0" rtlCol="0" anchor="t"/>
          <a:lstStyle/>
          <a:p>
            <a:pPr marL="0" indent="0">
              <a:lnSpc>
                <a:spcPts val="4900"/>
              </a:lnSpc>
              <a:buNone/>
            </a:pPr>
            <a:r>
              <a:rPr lang="en-US" sz="3900" b="1" dirty="0">
                <a:solidFill>
                  <a:srgbClr val="233939"/>
                </a:solidFill>
                <a:latin typeface="Eras Demi ITC" panose="020B0805030504020804" pitchFamily="34" charset="0"/>
                <a:ea typeface="Syne Bold" pitchFamily="34" charset="-122"/>
                <a:cs typeface="Syne Bold" pitchFamily="34" charset="-120"/>
              </a:rPr>
              <a:t>Cyberbullying: Vršnjačko nasilje na internetu</a:t>
            </a:r>
            <a:endParaRPr lang="en-US" sz="3900" dirty="0">
              <a:latin typeface="Eras Demi ITC" panose="020B0805030504020804" pitchFamily="34" charset="0"/>
            </a:endParaRPr>
          </a:p>
        </p:txBody>
      </p:sp>
      <p:sp>
        <p:nvSpPr>
          <p:cNvPr id="3" name="Text 1"/>
          <p:cNvSpPr/>
          <p:nvPr/>
        </p:nvSpPr>
        <p:spPr>
          <a:xfrm>
            <a:off x="697349" y="1569482"/>
            <a:ext cx="13235702" cy="637699"/>
          </a:xfrm>
          <a:prstGeom prst="rect">
            <a:avLst/>
          </a:prstGeom>
          <a:noFill/>
          <a:ln/>
        </p:spPr>
        <p:txBody>
          <a:bodyPr wrap="square" lIns="0" tIns="0" rIns="0" bIns="0" rtlCol="0" anchor="t"/>
          <a:lstStyle/>
          <a:p>
            <a:pPr marL="0" indent="0" algn="just">
              <a:lnSpc>
                <a:spcPts val="2500"/>
              </a:lnSpc>
              <a:buNone/>
            </a:pPr>
            <a:r>
              <a:rPr lang="en-US" dirty="0">
                <a:solidFill>
                  <a:srgbClr val="3B4E4E"/>
                </a:solidFill>
                <a:ea typeface="Overpass Light" pitchFamily="34" charset="-122"/>
                <a:cs typeface="Overpass Light" pitchFamily="34" charset="-120"/>
              </a:rPr>
              <a:t>Cyberbullying je vršnjačko nasilje koje se odvija putem interneta ili drugih digitalnih medija. Ono može uključivati slanje uvredljivih poruka, širenje glasina ili objavljivanje sramotnih fotografija ili video zapisa.</a:t>
            </a:r>
            <a:endParaRPr lang="en-US" dirty="0"/>
          </a:p>
        </p:txBody>
      </p:sp>
      <p:sp>
        <p:nvSpPr>
          <p:cNvPr id="4" name="Text 2"/>
          <p:cNvSpPr/>
          <p:nvPr/>
        </p:nvSpPr>
        <p:spPr>
          <a:xfrm>
            <a:off x="697349" y="2431256"/>
            <a:ext cx="13235702" cy="956548"/>
          </a:xfrm>
          <a:prstGeom prst="rect">
            <a:avLst/>
          </a:prstGeom>
          <a:noFill/>
          <a:ln/>
        </p:spPr>
        <p:txBody>
          <a:bodyPr wrap="square" lIns="0" tIns="0" rIns="0" bIns="0" rtlCol="0" anchor="t"/>
          <a:lstStyle/>
          <a:p>
            <a:pPr marL="0" indent="0" algn="just">
              <a:lnSpc>
                <a:spcPts val="2500"/>
              </a:lnSpc>
              <a:buNone/>
            </a:pPr>
            <a:r>
              <a:rPr lang="en-US" dirty="0">
                <a:solidFill>
                  <a:srgbClr val="3B4E4E"/>
                </a:solidFill>
                <a:ea typeface="Overpass Light" pitchFamily="34" charset="-122"/>
                <a:cs typeface="Overpass Light" pitchFamily="34" charset="-120"/>
              </a:rPr>
              <a:t>Cyberbullying može imati ozbiljne posljedice, uključujući emocionalnu bol, socijalnu izolaciju i samoubistvo. Važno je edukovati djecu o cyberbullyingu i naučiti ih kako da se zaštite. Roditelji i škole treba da sarađuju kako bi spriječili i riješili slučajeve cyberbullyinga. Razumijevanje rizika i preduzimanje preventivnih mjera ključni su za zaštitu djece na internetu.</a:t>
            </a:r>
            <a:endParaRPr lang="en-US" dirty="0"/>
          </a:p>
        </p:txBody>
      </p:sp>
      <p:sp>
        <p:nvSpPr>
          <p:cNvPr id="5" name="Text 3"/>
          <p:cNvSpPr/>
          <p:nvPr/>
        </p:nvSpPr>
        <p:spPr>
          <a:xfrm>
            <a:off x="2391370" y="5490805"/>
            <a:ext cx="2490668" cy="311348"/>
          </a:xfrm>
          <a:prstGeom prst="rect">
            <a:avLst/>
          </a:prstGeom>
          <a:noFill/>
          <a:ln/>
        </p:spPr>
        <p:txBody>
          <a:bodyPr wrap="none" lIns="0" tIns="0" rIns="0" bIns="0" rtlCol="0" anchor="t"/>
          <a:lstStyle/>
          <a:p>
            <a:pPr marL="0" indent="0" algn="r">
              <a:lnSpc>
                <a:spcPts val="2450"/>
              </a:lnSpc>
              <a:buNone/>
            </a:pPr>
            <a:r>
              <a:rPr lang="en-US" sz="2000" b="1" i="1" dirty="0">
                <a:solidFill>
                  <a:srgbClr val="3B4E4E"/>
                </a:solidFill>
                <a:ea typeface="Syne Bold" pitchFamily="34" charset="-122"/>
                <a:cs typeface="Syne Bold" pitchFamily="34" charset="-120"/>
              </a:rPr>
              <a:t>Uvredljive poruke</a:t>
            </a:r>
            <a:endParaRPr lang="en-US" sz="2000" i="1" dirty="0"/>
          </a:p>
        </p:txBody>
      </p:sp>
      <p:pic>
        <p:nvPicPr>
          <p:cNvPr id="6" name="Image 0" descr="preencoded.png"/>
          <p:cNvPicPr>
            <a:picLocks noChangeAspect="1"/>
          </p:cNvPicPr>
          <p:nvPr/>
        </p:nvPicPr>
        <p:blipFill>
          <a:blip r:embed="rId4"/>
          <a:stretch>
            <a:fillRect/>
          </a:stretch>
        </p:blipFill>
        <p:spPr>
          <a:xfrm>
            <a:off x="5280541" y="3611880"/>
            <a:ext cx="4069318" cy="4069318"/>
          </a:xfrm>
          <a:prstGeom prst="rect">
            <a:avLst/>
          </a:prstGeom>
        </p:spPr>
      </p:pic>
      <p:sp>
        <p:nvSpPr>
          <p:cNvPr id="7" name="Text 4"/>
          <p:cNvSpPr/>
          <p:nvPr/>
        </p:nvSpPr>
        <p:spPr>
          <a:xfrm>
            <a:off x="5863411" y="5202376"/>
            <a:ext cx="97155" cy="398502"/>
          </a:xfrm>
          <a:prstGeom prst="rect">
            <a:avLst/>
          </a:prstGeom>
          <a:noFill/>
          <a:ln/>
        </p:spPr>
        <p:txBody>
          <a:bodyPr wrap="none" lIns="0" tIns="0" rIns="0" bIns="0" rtlCol="0" anchor="t"/>
          <a:lstStyle/>
          <a:p>
            <a:pPr marL="0" indent="0">
              <a:lnSpc>
                <a:spcPts val="3100"/>
              </a:lnSpc>
              <a:buNone/>
            </a:pPr>
            <a:r>
              <a:rPr lang="en-US" sz="1950" b="1" dirty="0">
                <a:solidFill>
                  <a:srgbClr val="3B4E4E"/>
                </a:solidFill>
                <a:ea typeface="Syne Bold" pitchFamily="34" charset="-122"/>
                <a:cs typeface="Syne Bold" pitchFamily="34" charset="-120"/>
              </a:rPr>
              <a:t>1</a:t>
            </a:r>
            <a:endParaRPr lang="en-US" sz="1950" dirty="0"/>
          </a:p>
        </p:txBody>
      </p:sp>
      <p:pic>
        <p:nvPicPr>
          <p:cNvPr id="9" name="Image 1" descr="preencoded.png"/>
          <p:cNvPicPr>
            <a:picLocks noChangeAspect="1"/>
          </p:cNvPicPr>
          <p:nvPr/>
        </p:nvPicPr>
        <p:blipFill>
          <a:blip r:embed="rId5"/>
          <a:stretch>
            <a:fillRect/>
          </a:stretch>
        </p:blipFill>
        <p:spPr>
          <a:xfrm>
            <a:off x="5285914" y="3611820"/>
            <a:ext cx="4069318" cy="4069318"/>
          </a:xfrm>
          <a:prstGeom prst="rect">
            <a:avLst/>
          </a:prstGeom>
        </p:spPr>
      </p:pic>
      <p:sp>
        <p:nvSpPr>
          <p:cNvPr id="8" name="Text 5"/>
          <p:cNvSpPr/>
          <p:nvPr/>
        </p:nvSpPr>
        <p:spPr>
          <a:xfrm>
            <a:off x="9648706" y="4398764"/>
            <a:ext cx="2490668" cy="311348"/>
          </a:xfrm>
          <a:prstGeom prst="rect">
            <a:avLst/>
          </a:prstGeom>
          <a:noFill/>
          <a:ln/>
        </p:spPr>
        <p:txBody>
          <a:bodyPr wrap="none" lIns="0" tIns="0" rIns="0" bIns="0" rtlCol="0" anchor="t"/>
          <a:lstStyle/>
          <a:p>
            <a:pPr marL="0" indent="0" algn="l">
              <a:lnSpc>
                <a:spcPts val="2450"/>
              </a:lnSpc>
              <a:buNone/>
            </a:pPr>
            <a:r>
              <a:rPr lang="en-US" sz="2000" b="1" i="1" dirty="0">
                <a:solidFill>
                  <a:srgbClr val="3B4E4E"/>
                </a:solidFill>
                <a:ea typeface="Syne Bold" pitchFamily="34" charset="-122"/>
                <a:cs typeface="Syne Bold" pitchFamily="34" charset="-120"/>
              </a:rPr>
              <a:t>Širenje glasina</a:t>
            </a:r>
            <a:endParaRPr lang="en-US" sz="2000" i="1" dirty="0"/>
          </a:p>
        </p:txBody>
      </p:sp>
      <p:sp>
        <p:nvSpPr>
          <p:cNvPr id="10" name="Text 6"/>
          <p:cNvSpPr/>
          <p:nvPr/>
        </p:nvSpPr>
        <p:spPr>
          <a:xfrm>
            <a:off x="8151078" y="4354532"/>
            <a:ext cx="155377" cy="398502"/>
          </a:xfrm>
          <a:prstGeom prst="rect">
            <a:avLst/>
          </a:prstGeom>
          <a:noFill/>
          <a:ln/>
        </p:spPr>
        <p:txBody>
          <a:bodyPr wrap="none" lIns="0" tIns="0" rIns="0" bIns="0" rtlCol="0" anchor="t"/>
          <a:lstStyle/>
          <a:p>
            <a:pPr marL="0" indent="0">
              <a:lnSpc>
                <a:spcPts val="3100"/>
              </a:lnSpc>
              <a:buNone/>
            </a:pPr>
            <a:r>
              <a:rPr lang="en-US" sz="1950" b="1" dirty="0">
                <a:solidFill>
                  <a:srgbClr val="3B4E4E"/>
                </a:solidFill>
                <a:ea typeface="Syne Bold" pitchFamily="34" charset="-122"/>
                <a:cs typeface="Syne Bold" pitchFamily="34" charset="-120"/>
              </a:rPr>
              <a:t>2</a:t>
            </a:r>
            <a:endParaRPr lang="en-US" sz="1950" dirty="0"/>
          </a:p>
        </p:txBody>
      </p:sp>
      <p:sp>
        <p:nvSpPr>
          <p:cNvPr id="11" name="Text 7"/>
          <p:cNvSpPr/>
          <p:nvPr/>
        </p:nvSpPr>
        <p:spPr>
          <a:xfrm>
            <a:off x="9648706" y="6582847"/>
            <a:ext cx="2840712" cy="311348"/>
          </a:xfrm>
          <a:prstGeom prst="rect">
            <a:avLst/>
          </a:prstGeom>
          <a:noFill/>
          <a:ln/>
        </p:spPr>
        <p:txBody>
          <a:bodyPr wrap="none" lIns="0" tIns="0" rIns="0" bIns="0" rtlCol="0" anchor="t"/>
          <a:lstStyle/>
          <a:p>
            <a:pPr marL="0" indent="0" algn="l">
              <a:lnSpc>
                <a:spcPts val="2450"/>
              </a:lnSpc>
              <a:buNone/>
            </a:pPr>
            <a:r>
              <a:rPr lang="en-US" sz="2000" b="1" i="1" dirty="0">
                <a:solidFill>
                  <a:srgbClr val="3B4E4E"/>
                </a:solidFill>
                <a:ea typeface="Syne Bold" pitchFamily="34" charset="-122"/>
                <a:cs typeface="Syne Bold" pitchFamily="34" charset="-120"/>
              </a:rPr>
              <a:t>Sramotne fotografije</a:t>
            </a:r>
            <a:endParaRPr lang="en-US" sz="2000" i="1" dirty="0"/>
          </a:p>
        </p:txBody>
      </p:sp>
      <p:sp>
        <p:nvSpPr>
          <p:cNvPr id="13" name="Text 8"/>
          <p:cNvSpPr/>
          <p:nvPr/>
        </p:nvSpPr>
        <p:spPr>
          <a:xfrm>
            <a:off x="7724715" y="6784717"/>
            <a:ext cx="159663" cy="398502"/>
          </a:xfrm>
          <a:prstGeom prst="rect">
            <a:avLst/>
          </a:prstGeom>
          <a:noFill/>
          <a:ln/>
        </p:spPr>
        <p:txBody>
          <a:bodyPr wrap="none" lIns="0" tIns="0" rIns="0" bIns="0" rtlCol="0" anchor="t"/>
          <a:lstStyle/>
          <a:p>
            <a:pPr marL="0" indent="0">
              <a:lnSpc>
                <a:spcPts val="3100"/>
              </a:lnSpc>
              <a:buNone/>
            </a:pPr>
            <a:r>
              <a:rPr lang="en-US" sz="1950" b="1" dirty="0">
                <a:solidFill>
                  <a:srgbClr val="3B4E4E"/>
                </a:solidFill>
                <a:ea typeface="Syne Bold" pitchFamily="34" charset="-122"/>
                <a:cs typeface="Syne Bold" pitchFamily="34" charset="-120"/>
              </a:rPr>
              <a:t>3</a:t>
            </a:r>
            <a:endParaRPr lang="en-US" sz="195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000" fill="hold"/>
                                        <p:tgtEl>
                                          <p:spTgt spid="2"/>
                                        </p:tgtEl>
                                        <p:attrNameLst>
                                          <p:attrName>ppt_x</p:attrName>
                                        </p:attrNameLst>
                                      </p:cBhvr>
                                      <p:tavLst>
                                        <p:tav tm="0">
                                          <p:val>
                                            <p:strVal val="#ppt_x"/>
                                          </p:val>
                                        </p:tav>
                                        <p:tav tm="100000">
                                          <p:val>
                                            <p:strVal val="#ppt_x"/>
                                          </p:val>
                                        </p:tav>
                                      </p:tavLst>
                                    </p:anim>
                                    <p:anim calcmode="lin" valueType="num">
                                      <p:cBhvr additive="base">
                                        <p:cTn id="8" dur="10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additive="base">
                                        <p:cTn id="11" dur="1500" fill="hold"/>
                                        <p:tgtEl>
                                          <p:spTgt spid="4"/>
                                        </p:tgtEl>
                                        <p:attrNameLst>
                                          <p:attrName>ppt_x</p:attrName>
                                        </p:attrNameLst>
                                      </p:cBhvr>
                                      <p:tavLst>
                                        <p:tav tm="0">
                                          <p:val>
                                            <p:strVal val="0-#ppt_w/2"/>
                                          </p:val>
                                        </p:tav>
                                        <p:tav tm="100000">
                                          <p:val>
                                            <p:strVal val="#ppt_x"/>
                                          </p:val>
                                        </p:tav>
                                      </p:tavLst>
                                    </p:anim>
                                    <p:anim calcmode="lin" valueType="num">
                                      <p:cBhvr additive="base">
                                        <p:cTn id="12" dur="1500" fill="hold"/>
                                        <p:tgtEl>
                                          <p:spTgt spid="4"/>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500" fill="hold"/>
                                        <p:tgtEl>
                                          <p:spTgt spid="3"/>
                                        </p:tgtEl>
                                        <p:attrNameLst>
                                          <p:attrName>ppt_x</p:attrName>
                                        </p:attrNameLst>
                                      </p:cBhvr>
                                      <p:tavLst>
                                        <p:tav tm="0">
                                          <p:val>
                                            <p:strVal val="0-#ppt_w/2"/>
                                          </p:val>
                                        </p:tav>
                                        <p:tav tm="100000">
                                          <p:val>
                                            <p:strVal val="#ppt_x"/>
                                          </p:val>
                                        </p:tav>
                                      </p:tavLst>
                                    </p:anim>
                                    <p:anim calcmode="lin" valueType="num">
                                      <p:cBhvr additive="base">
                                        <p:cTn id="16" dur="1500" fill="hold"/>
                                        <p:tgtEl>
                                          <p:spTgt spid="3"/>
                                        </p:tgtEl>
                                        <p:attrNameLst>
                                          <p:attrName>ppt_y</p:attrName>
                                        </p:attrNameLst>
                                      </p:cBhvr>
                                      <p:tavLst>
                                        <p:tav tm="0">
                                          <p:val>
                                            <p:strVal val="#ppt_y"/>
                                          </p:val>
                                        </p:tav>
                                        <p:tav tm="100000">
                                          <p:val>
                                            <p:strVal val="#ppt_y"/>
                                          </p:val>
                                        </p:tav>
                                      </p:tavLst>
                                    </p:anim>
                                  </p:childTnLst>
                                </p:cTn>
                              </p:par>
                              <p:par>
                                <p:cTn id="17" presetID="8" presetClass="emph" presetSubtype="0" fill="hold" grpId="0" nodeType="withEffect">
                                  <p:stCondLst>
                                    <p:cond delay="0"/>
                                  </p:stCondLst>
                                  <p:childTnLst>
                                    <p:animRot by="21600000">
                                      <p:cBhvr>
                                        <p:cTn id="18" dur="2000" fill="hold"/>
                                        <p:tgtEl>
                                          <p:spTgt spid="10"/>
                                        </p:tgtEl>
                                        <p:attrNameLst>
                                          <p:attrName>r</p:attrName>
                                        </p:attrNameLst>
                                      </p:cBhvr>
                                    </p:animRot>
                                  </p:childTnLst>
                                </p:cTn>
                              </p:par>
                              <p:par>
                                <p:cTn id="19" presetID="8" presetClass="emph" presetSubtype="0" fill="hold" grpId="0" nodeType="withEffect">
                                  <p:stCondLst>
                                    <p:cond delay="0"/>
                                  </p:stCondLst>
                                  <p:childTnLst>
                                    <p:animRot by="21600000">
                                      <p:cBhvr>
                                        <p:cTn id="20" dur="2000" fill="hold"/>
                                        <p:tgtEl>
                                          <p:spTgt spid="13"/>
                                        </p:tgtEl>
                                        <p:attrNameLst>
                                          <p:attrName>r</p:attrName>
                                        </p:attrNameLst>
                                      </p:cBhvr>
                                    </p:animRot>
                                  </p:childTnLst>
                                </p:cTn>
                              </p:par>
                              <p:par>
                                <p:cTn id="21" presetID="8" presetClass="emph" presetSubtype="0" fill="hold" nodeType="withEffect">
                                  <p:stCondLst>
                                    <p:cond delay="0"/>
                                  </p:stCondLst>
                                  <p:childTnLst>
                                    <p:animRot by="21600000">
                                      <p:cBhvr>
                                        <p:cTn id="22" dur="2000" fill="hold"/>
                                        <p:tgtEl>
                                          <p:spTgt spid="9"/>
                                        </p:tgtEl>
                                        <p:attrNameLst>
                                          <p:attrName>r</p:attrName>
                                        </p:attrNameLst>
                                      </p:cBhvr>
                                    </p:animRot>
                                  </p:childTnLst>
                                </p:cTn>
                              </p:par>
                              <p:par>
                                <p:cTn id="23" presetID="2" presetClass="entr" presetSubtype="12"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1500" fill="hold"/>
                                        <p:tgtEl>
                                          <p:spTgt spid="5"/>
                                        </p:tgtEl>
                                        <p:attrNameLst>
                                          <p:attrName>ppt_x</p:attrName>
                                        </p:attrNameLst>
                                      </p:cBhvr>
                                      <p:tavLst>
                                        <p:tav tm="0">
                                          <p:val>
                                            <p:strVal val="0-#ppt_w/2"/>
                                          </p:val>
                                        </p:tav>
                                        <p:tav tm="100000">
                                          <p:val>
                                            <p:strVal val="#ppt_x"/>
                                          </p:val>
                                        </p:tav>
                                      </p:tavLst>
                                    </p:anim>
                                    <p:anim calcmode="lin" valueType="num">
                                      <p:cBhvr additive="base">
                                        <p:cTn id="26" dur="1500" fill="hold"/>
                                        <p:tgtEl>
                                          <p:spTgt spid="5"/>
                                        </p:tgtEl>
                                        <p:attrNameLst>
                                          <p:attrName>ppt_y</p:attrName>
                                        </p:attrNameLst>
                                      </p:cBhvr>
                                      <p:tavLst>
                                        <p:tav tm="0">
                                          <p:val>
                                            <p:strVal val="1+#ppt_h/2"/>
                                          </p:val>
                                        </p:tav>
                                        <p:tav tm="100000">
                                          <p:val>
                                            <p:strVal val="#ppt_y"/>
                                          </p:val>
                                        </p:tav>
                                      </p:tavLst>
                                    </p:anim>
                                  </p:childTnLst>
                                </p:cTn>
                              </p:par>
                              <p:par>
                                <p:cTn id="27" presetID="2" presetClass="entr" presetSubtype="6" fill="hold" grpId="0" nodeType="with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1500" fill="hold"/>
                                        <p:tgtEl>
                                          <p:spTgt spid="8"/>
                                        </p:tgtEl>
                                        <p:attrNameLst>
                                          <p:attrName>ppt_x</p:attrName>
                                        </p:attrNameLst>
                                      </p:cBhvr>
                                      <p:tavLst>
                                        <p:tav tm="0">
                                          <p:val>
                                            <p:strVal val="1+#ppt_w/2"/>
                                          </p:val>
                                        </p:tav>
                                        <p:tav tm="100000">
                                          <p:val>
                                            <p:strVal val="#ppt_x"/>
                                          </p:val>
                                        </p:tav>
                                      </p:tavLst>
                                    </p:anim>
                                    <p:anim calcmode="lin" valueType="num">
                                      <p:cBhvr additive="base">
                                        <p:cTn id="30" dur="1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9"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1500" fill="hold"/>
                                        <p:tgtEl>
                                          <p:spTgt spid="11"/>
                                        </p:tgtEl>
                                        <p:attrNameLst>
                                          <p:attrName>ppt_x</p:attrName>
                                        </p:attrNameLst>
                                      </p:cBhvr>
                                      <p:tavLst>
                                        <p:tav tm="0">
                                          <p:val>
                                            <p:strVal val="0-#ppt_w/2"/>
                                          </p:val>
                                        </p:tav>
                                        <p:tav tm="100000">
                                          <p:val>
                                            <p:strVal val="#ppt_x"/>
                                          </p:val>
                                        </p:tav>
                                      </p:tavLst>
                                    </p:anim>
                                    <p:anim calcmode="lin" valueType="num">
                                      <p:cBhvr additive="base">
                                        <p:cTn id="34" dur="1500" fill="hold"/>
                                        <p:tgtEl>
                                          <p:spTgt spid="1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8" grpId="0" animBg="1"/>
      <p:bldP spid="10" grpId="0" animBg="1"/>
      <p:bldP spid="11" grpId="0" animBg="1"/>
      <p:bldP spid="13"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pic>
        <p:nvPicPr>
          <p:cNvPr id="2" name="Image 0" descr="preencoded.png"/>
          <p:cNvPicPr>
            <a:picLocks noChangeAspect="1"/>
          </p:cNvPicPr>
          <p:nvPr/>
        </p:nvPicPr>
        <p:blipFill>
          <a:blip r:embed="rId3"/>
          <a:stretch>
            <a:fillRect/>
          </a:stretch>
        </p:blipFill>
        <p:spPr>
          <a:xfrm>
            <a:off x="9144000" y="0"/>
            <a:ext cx="5486400" cy="8229600"/>
          </a:xfrm>
          <a:prstGeom prst="rect">
            <a:avLst/>
          </a:prstGeom>
        </p:spPr>
      </p:pic>
      <p:sp>
        <p:nvSpPr>
          <p:cNvPr id="3" name="Text 0"/>
          <p:cNvSpPr/>
          <p:nvPr/>
        </p:nvSpPr>
        <p:spPr>
          <a:xfrm>
            <a:off x="646748" y="657106"/>
            <a:ext cx="7850505" cy="1154906"/>
          </a:xfrm>
          <a:prstGeom prst="rect">
            <a:avLst/>
          </a:prstGeom>
          <a:noFill/>
          <a:ln/>
        </p:spPr>
        <p:txBody>
          <a:bodyPr wrap="square" lIns="0" tIns="0" rIns="0" bIns="0" rtlCol="0" anchor="t"/>
          <a:lstStyle/>
          <a:p>
            <a:pPr marL="0" indent="0">
              <a:lnSpc>
                <a:spcPts val="4500"/>
              </a:lnSpc>
              <a:buNone/>
            </a:pPr>
            <a:r>
              <a:rPr lang="en-US" sz="3600" b="1" dirty="0">
                <a:solidFill>
                  <a:srgbClr val="233939"/>
                </a:solidFill>
                <a:latin typeface="Eras Demi ITC" panose="020B0805030504020804" pitchFamily="34" charset="0"/>
                <a:ea typeface="Syne Bold" pitchFamily="34" charset="-122"/>
                <a:cs typeface="Syne Bold" pitchFamily="34" charset="-120"/>
              </a:rPr>
              <a:t>Zakonska regulativa i prava žrtava vršnjačkog nasilja</a:t>
            </a:r>
            <a:endParaRPr lang="en-US" sz="3600" dirty="0">
              <a:latin typeface="Eras Demi ITC" panose="020B0805030504020804" pitchFamily="34" charset="0"/>
            </a:endParaRPr>
          </a:p>
        </p:txBody>
      </p:sp>
      <p:sp>
        <p:nvSpPr>
          <p:cNvPr id="4" name="Text 1"/>
          <p:cNvSpPr/>
          <p:nvPr/>
        </p:nvSpPr>
        <p:spPr>
          <a:xfrm>
            <a:off x="646748" y="2089190"/>
            <a:ext cx="7850505" cy="794503"/>
          </a:xfrm>
          <a:prstGeom prst="rect">
            <a:avLst/>
          </a:prstGeom>
          <a:noFill/>
          <a:ln/>
        </p:spPr>
        <p:txBody>
          <a:bodyPr wrap="square" lIns="0" tIns="0" rIns="0" bIns="0" rtlCol="0" anchor="t"/>
          <a:lstStyle/>
          <a:p>
            <a:pPr marL="0" indent="0" algn="just">
              <a:lnSpc>
                <a:spcPts val="2300"/>
              </a:lnSpc>
              <a:buNone/>
            </a:pPr>
            <a:r>
              <a:rPr lang="en-US" dirty="0">
                <a:solidFill>
                  <a:srgbClr val="3B4E4E"/>
                </a:solidFill>
                <a:ea typeface="Overpass Light" pitchFamily="34" charset="-122"/>
                <a:cs typeface="Overpass Light" pitchFamily="34" charset="-120"/>
              </a:rPr>
              <a:t>Zakonska regulativa igra važnu ulogu u zaštiti žrtava vršnjačkog nasilja. Mnoge zemlje imaju zakone koji se odnose na nasilje u školama i cyberbullying. Žrtve imaju pravo na zaštitu i podršku.</a:t>
            </a:r>
            <a:endParaRPr lang="en-US" dirty="0"/>
          </a:p>
        </p:txBody>
      </p:sp>
      <p:sp>
        <p:nvSpPr>
          <p:cNvPr id="5" name="Text 2"/>
          <p:cNvSpPr/>
          <p:nvPr/>
        </p:nvSpPr>
        <p:spPr>
          <a:xfrm>
            <a:off x="646748" y="3183969"/>
            <a:ext cx="7850505" cy="1482805"/>
          </a:xfrm>
          <a:prstGeom prst="rect">
            <a:avLst/>
          </a:prstGeom>
          <a:noFill/>
          <a:ln/>
        </p:spPr>
        <p:txBody>
          <a:bodyPr wrap="square" lIns="0" tIns="0" rIns="0" bIns="0" rtlCol="0" anchor="t"/>
          <a:lstStyle/>
          <a:p>
            <a:pPr marL="0" indent="0" algn="just">
              <a:lnSpc>
                <a:spcPts val="2300"/>
              </a:lnSpc>
              <a:buNone/>
            </a:pPr>
            <a:r>
              <a:rPr lang="en-US" dirty="0">
                <a:solidFill>
                  <a:srgbClr val="3B4E4E"/>
                </a:solidFill>
                <a:ea typeface="Overpass Light" pitchFamily="34" charset="-122"/>
                <a:cs typeface="Overpass Light" pitchFamily="34" charset="-120"/>
              </a:rPr>
              <a:t>Zakonska regulativa može uključivati definicije nasilja, procedure za prijavljivanje nasilja i sankcije za nasilnike. Žrtve imaju pravo na zaštitu od daljeg nasilja, na pristup uslugama podrške i na pravičan postupak. Važno je da žrtve budu svjesne svojih prava i da znaju kako da ih ostvare. Informisanje o zakonskoj regulativi ključno je za osnaživanje žrtava i stvaranje odgovornosti.</a:t>
            </a:r>
            <a:endParaRPr lang="en-US" dirty="0"/>
          </a:p>
        </p:txBody>
      </p:sp>
      <p:sp>
        <p:nvSpPr>
          <p:cNvPr id="6" name="Text 3"/>
          <p:cNvSpPr/>
          <p:nvPr/>
        </p:nvSpPr>
        <p:spPr>
          <a:xfrm>
            <a:off x="646748" y="4666774"/>
            <a:ext cx="3786664" cy="609719"/>
          </a:xfrm>
          <a:prstGeom prst="rect">
            <a:avLst/>
          </a:prstGeom>
          <a:noFill/>
          <a:ln/>
        </p:spPr>
        <p:txBody>
          <a:bodyPr wrap="none" lIns="0" tIns="0" rIns="0" bIns="0" rtlCol="0" anchor="t"/>
          <a:lstStyle/>
          <a:p>
            <a:pPr marL="0" indent="0" algn="ctr">
              <a:lnSpc>
                <a:spcPts val="4800"/>
              </a:lnSpc>
              <a:buNone/>
            </a:pPr>
            <a:r>
              <a:rPr lang="en-US" sz="4800" b="1" dirty="0">
                <a:solidFill>
                  <a:srgbClr val="3B4E4E"/>
                </a:solidFill>
                <a:ea typeface="Syne Bold" pitchFamily="34" charset="-122"/>
                <a:cs typeface="Syne Bold" pitchFamily="34" charset="-120"/>
              </a:rPr>
              <a:t>1</a:t>
            </a:r>
            <a:endParaRPr lang="en-US" sz="4800" dirty="0"/>
          </a:p>
        </p:txBody>
      </p:sp>
      <p:sp>
        <p:nvSpPr>
          <p:cNvPr id="7" name="Text 4"/>
          <p:cNvSpPr/>
          <p:nvPr/>
        </p:nvSpPr>
        <p:spPr>
          <a:xfrm>
            <a:off x="1385173" y="5507474"/>
            <a:ext cx="2309813" cy="288727"/>
          </a:xfrm>
          <a:prstGeom prst="rect">
            <a:avLst/>
          </a:prstGeom>
          <a:noFill/>
          <a:ln/>
        </p:spPr>
        <p:txBody>
          <a:bodyPr wrap="none" lIns="0" tIns="0" rIns="0" bIns="0" rtlCol="0" anchor="t"/>
          <a:lstStyle/>
          <a:p>
            <a:pPr marL="0" indent="0" algn="ctr">
              <a:lnSpc>
                <a:spcPts val="2250"/>
              </a:lnSpc>
              <a:buNone/>
            </a:pPr>
            <a:r>
              <a:rPr lang="en-US" sz="2000" b="1" dirty="0">
                <a:solidFill>
                  <a:srgbClr val="3B4E4E"/>
                </a:solidFill>
                <a:ea typeface="Syne Bold" pitchFamily="34" charset="-122"/>
                <a:cs typeface="Syne Bold" pitchFamily="34" charset="-120"/>
              </a:rPr>
              <a:t>Zaštita</a:t>
            </a:r>
            <a:endParaRPr lang="en-US" sz="2000" dirty="0"/>
          </a:p>
        </p:txBody>
      </p:sp>
      <p:sp>
        <p:nvSpPr>
          <p:cNvPr id="8" name="Text 5"/>
          <p:cNvSpPr/>
          <p:nvPr/>
        </p:nvSpPr>
        <p:spPr>
          <a:xfrm>
            <a:off x="4710589" y="4666774"/>
            <a:ext cx="3786664" cy="609719"/>
          </a:xfrm>
          <a:prstGeom prst="rect">
            <a:avLst/>
          </a:prstGeom>
          <a:noFill/>
          <a:ln/>
        </p:spPr>
        <p:txBody>
          <a:bodyPr wrap="none" lIns="0" tIns="0" rIns="0" bIns="0" rtlCol="0" anchor="t"/>
          <a:lstStyle/>
          <a:p>
            <a:pPr marL="0" indent="0" algn="ctr">
              <a:lnSpc>
                <a:spcPts val="4800"/>
              </a:lnSpc>
              <a:buNone/>
            </a:pPr>
            <a:r>
              <a:rPr lang="en-US" sz="4800" b="1" dirty="0">
                <a:solidFill>
                  <a:srgbClr val="3B4E4E"/>
                </a:solidFill>
                <a:ea typeface="Syne Bold" pitchFamily="34" charset="-122"/>
                <a:cs typeface="Syne Bold" pitchFamily="34" charset="-120"/>
              </a:rPr>
              <a:t>2</a:t>
            </a:r>
            <a:endParaRPr lang="en-US" sz="4800" dirty="0"/>
          </a:p>
        </p:txBody>
      </p:sp>
      <p:sp>
        <p:nvSpPr>
          <p:cNvPr id="9" name="Text 6"/>
          <p:cNvSpPr/>
          <p:nvPr/>
        </p:nvSpPr>
        <p:spPr>
          <a:xfrm>
            <a:off x="5449014" y="5507474"/>
            <a:ext cx="2309813" cy="288727"/>
          </a:xfrm>
          <a:prstGeom prst="rect">
            <a:avLst/>
          </a:prstGeom>
          <a:noFill/>
          <a:ln/>
        </p:spPr>
        <p:txBody>
          <a:bodyPr wrap="none" lIns="0" tIns="0" rIns="0" bIns="0" rtlCol="0" anchor="t"/>
          <a:lstStyle/>
          <a:p>
            <a:pPr marL="0" indent="0" algn="ctr">
              <a:lnSpc>
                <a:spcPts val="2250"/>
              </a:lnSpc>
              <a:buNone/>
            </a:pPr>
            <a:r>
              <a:rPr lang="en-US" sz="2000" b="1" dirty="0">
                <a:solidFill>
                  <a:srgbClr val="3B4E4E"/>
                </a:solidFill>
                <a:ea typeface="Syne Bold" pitchFamily="34" charset="-122"/>
                <a:cs typeface="Syne Bold" pitchFamily="34" charset="-120"/>
              </a:rPr>
              <a:t>Podrška</a:t>
            </a:r>
            <a:endParaRPr lang="en-US" sz="2000" dirty="0"/>
          </a:p>
        </p:txBody>
      </p:sp>
      <p:sp>
        <p:nvSpPr>
          <p:cNvPr id="10" name="Text 7"/>
          <p:cNvSpPr/>
          <p:nvPr/>
        </p:nvSpPr>
        <p:spPr>
          <a:xfrm>
            <a:off x="2678668" y="6442948"/>
            <a:ext cx="3786664" cy="609719"/>
          </a:xfrm>
          <a:prstGeom prst="rect">
            <a:avLst/>
          </a:prstGeom>
          <a:noFill/>
          <a:ln/>
        </p:spPr>
        <p:txBody>
          <a:bodyPr wrap="none" lIns="0" tIns="0" rIns="0" bIns="0" rtlCol="0" anchor="t"/>
          <a:lstStyle/>
          <a:p>
            <a:pPr marL="0" indent="0" algn="ctr">
              <a:lnSpc>
                <a:spcPts val="4800"/>
              </a:lnSpc>
              <a:buNone/>
            </a:pPr>
            <a:r>
              <a:rPr lang="en-US" sz="4800" b="1" dirty="0">
                <a:solidFill>
                  <a:srgbClr val="3B4E4E"/>
                </a:solidFill>
                <a:ea typeface="Syne Bold" pitchFamily="34" charset="-122"/>
                <a:cs typeface="Syne Bold" pitchFamily="34" charset="-120"/>
              </a:rPr>
              <a:t>3</a:t>
            </a:r>
            <a:endParaRPr lang="en-US" sz="4800" dirty="0"/>
          </a:p>
        </p:txBody>
      </p:sp>
      <p:sp>
        <p:nvSpPr>
          <p:cNvPr id="11" name="Text 8"/>
          <p:cNvSpPr/>
          <p:nvPr/>
        </p:nvSpPr>
        <p:spPr>
          <a:xfrm>
            <a:off x="3417094" y="7283648"/>
            <a:ext cx="2309813" cy="288727"/>
          </a:xfrm>
          <a:prstGeom prst="rect">
            <a:avLst/>
          </a:prstGeom>
          <a:noFill/>
          <a:ln/>
        </p:spPr>
        <p:txBody>
          <a:bodyPr wrap="none" lIns="0" tIns="0" rIns="0" bIns="0" rtlCol="0" anchor="t"/>
          <a:lstStyle/>
          <a:p>
            <a:pPr marL="0" indent="0" algn="ctr">
              <a:lnSpc>
                <a:spcPts val="2250"/>
              </a:lnSpc>
              <a:buNone/>
            </a:pPr>
            <a:r>
              <a:rPr lang="en-US" sz="2000" b="1" dirty="0" err="1">
                <a:solidFill>
                  <a:srgbClr val="3B4E4E"/>
                </a:solidFill>
                <a:ea typeface="Syne Bold" pitchFamily="34" charset="-122"/>
                <a:cs typeface="Syne Bold" pitchFamily="34" charset="-120"/>
              </a:rPr>
              <a:t>Prav</a:t>
            </a:r>
            <a:r>
              <a:rPr lang="hr-HR" sz="2000" b="1" dirty="0" err="1">
                <a:solidFill>
                  <a:srgbClr val="3B4E4E"/>
                </a:solidFill>
                <a:ea typeface="Syne Bold" pitchFamily="34" charset="-122"/>
                <a:cs typeface="Syne Bold" pitchFamily="34" charset="-120"/>
              </a:rPr>
              <a:t>ednost</a:t>
            </a:r>
            <a:endParaRPr lang="hr-HR" sz="2000" b="1" dirty="0">
              <a:solidFill>
                <a:srgbClr val="3B4E4E"/>
              </a:solidFill>
              <a:ea typeface="Syne Bold" pitchFamily="34" charset="-122"/>
              <a:cs typeface="Syne Bold" pitchFamily="34" charset="-120"/>
            </a:endParaRPr>
          </a:p>
          <a:p>
            <a:pPr marL="0" indent="0" algn="ctr">
              <a:lnSpc>
                <a:spcPts val="2250"/>
              </a:lnSpc>
              <a:buNone/>
            </a:pPr>
            <a:endParaRPr lang="en-US" sz="20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1500" fill="hold"/>
                                        <p:tgtEl>
                                          <p:spTgt spid="2"/>
                                        </p:tgtEl>
                                        <p:attrNameLst>
                                          <p:attrName>ppt_x</p:attrName>
                                        </p:attrNameLst>
                                      </p:cBhvr>
                                      <p:tavLst>
                                        <p:tav tm="0">
                                          <p:val>
                                            <p:strVal val="1+#ppt_w/2"/>
                                          </p:val>
                                        </p:tav>
                                        <p:tav tm="100000">
                                          <p:val>
                                            <p:strVal val="#ppt_x"/>
                                          </p:val>
                                        </p:tav>
                                      </p:tavLst>
                                    </p:anim>
                                    <p:anim calcmode="lin" valueType="num">
                                      <p:cBhvr additive="base">
                                        <p:cTn id="8" dur="1500" fill="hold"/>
                                        <p:tgtEl>
                                          <p:spTgt spid="2"/>
                                        </p:tgtEl>
                                        <p:attrNameLst>
                                          <p:attrName>ppt_y</p:attrName>
                                        </p:attrNameLst>
                                      </p:cBhvr>
                                      <p:tavLst>
                                        <p:tav tm="0">
                                          <p:val>
                                            <p:strVal val="#ppt_y"/>
                                          </p:val>
                                        </p:tav>
                                        <p:tav tm="100000">
                                          <p:val>
                                            <p:strVal val="#ppt_y"/>
                                          </p:val>
                                        </p:tav>
                                      </p:tavLst>
                                    </p:anim>
                                  </p:childTnLst>
                                </p:cTn>
                              </p:par>
                              <p:par>
                                <p:cTn id="9" presetID="53" presetClass="entr" presetSubtype="16" fill="hold" grpId="0" nodeType="with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1000" fill="hold"/>
                                        <p:tgtEl>
                                          <p:spTgt spid="3"/>
                                        </p:tgtEl>
                                        <p:attrNameLst>
                                          <p:attrName>ppt_w</p:attrName>
                                        </p:attrNameLst>
                                      </p:cBhvr>
                                      <p:tavLst>
                                        <p:tav tm="0">
                                          <p:val>
                                            <p:fltVal val="0"/>
                                          </p:val>
                                        </p:tav>
                                        <p:tav tm="100000">
                                          <p:val>
                                            <p:strVal val="#ppt_w"/>
                                          </p:val>
                                        </p:tav>
                                      </p:tavLst>
                                    </p:anim>
                                    <p:anim calcmode="lin" valueType="num">
                                      <p:cBhvr>
                                        <p:cTn id="12" dur="1000" fill="hold"/>
                                        <p:tgtEl>
                                          <p:spTgt spid="3"/>
                                        </p:tgtEl>
                                        <p:attrNameLst>
                                          <p:attrName>ppt_h</p:attrName>
                                        </p:attrNameLst>
                                      </p:cBhvr>
                                      <p:tavLst>
                                        <p:tav tm="0">
                                          <p:val>
                                            <p:fltVal val="0"/>
                                          </p:val>
                                        </p:tav>
                                        <p:tav tm="100000">
                                          <p:val>
                                            <p:strVal val="#ppt_h"/>
                                          </p:val>
                                        </p:tav>
                                      </p:tavLst>
                                    </p:anim>
                                    <p:animEffect transition="in" filter="fade">
                                      <p:cBhvr>
                                        <p:cTn id="13" dur="1000"/>
                                        <p:tgtEl>
                                          <p:spTgt spid="3"/>
                                        </p:tgtEl>
                                      </p:cBhvr>
                                    </p:animEffect>
                                  </p:childTnLst>
                                </p:cTn>
                              </p:par>
                              <p:par>
                                <p:cTn id="14" presetID="22" presetClass="entr" presetSubtype="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up)">
                                      <p:cBhvr>
                                        <p:cTn id="16" dur="1500"/>
                                        <p:tgtEl>
                                          <p:spTgt spid="4"/>
                                        </p:tgtEl>
                                      </p:cBhvr>
                                    </p:animEffect>
                                  </p:childTnLst>
                                </p:cTn>
                              </p:par>
                              <p:par>
                                <p:cTn id="17" presetID="22" presetClass="entr" presetSubtype="1" fill="hold" grpId="0" nodeType="with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up)">
                                      <p:cBhvr>
                                        <p:cTn id="19" dur="1500"/>
                                        <p:tgtEl>
                                          <p:spTgt spid="5"/>
                                        </p:tgtEl>
                                      </p:cBhvr>
                                    </p:animEffect>
                                  </p:childTnLst>
                                </p:cTn>
                              </p:par>
                              <p:par>
                                <p:cTn id="20" presetID="2" presetClass="entr" presetSubtype="8" fill="hold" grpId="0" nodeType="withEffect">
                                  <p:stCondLst>
                                    <p:cond delay="0"/>
                                  </p:stCondLst>
                                  <p:childTnLst>
                                    <p:set>
                                      <p:cBhvr>
                                        <p:cTn id="21" dur="1" fill="hold">
                                          <p:stCondLst>
                                            <p:cond delay="0"/>
                                          </p:stCondLst>
                                        </p:cTn>
                                        <p:tgtEl>
                                          <p:spTgt spid="7"/>
                                        </p:tgtEl>
                                        <p:attrNameLst>
                                          <p:attrName>style.visibility</p:attrName>
                                        </p:attrNameLst>
                                      </p:cBhvr>
                                      <p:to>
                                        <p:strVal val="visible"/>
                                      </p:to>
                                    </p:set>
                                    <p:anim calcmode="lin" valueType="num">
                                      <p:cBhvr additive="base">
                                        <p:cTn id="22" dur="1500" fill="hold"/>
                                        <p:tgtEl>
                                          <p:spTgt spid="7"/>
                                        </p:tgtEl>
                                        <p:attrNameLst>
                                          <p:attrName>ppt_x</p:attrName>
                                        </p:attrNameLst>
                                      </p:cBhvr>
                                      <p:tavLst>
                                        <p:tav tm="0">
                                          <p:val>
                                            <p:strVal val="0-#ppt_w/2"/>
                                          </p:val>
                                        </p:tav>
                                        <p:tav tm="100000">
                                          <p:val>
                                            <p:strVal val="#ppt_x"/>
                                          </p:val>
                                        </p:tav>
                                      </p:tavLst>
                                    </p:anim>
                                    <p:anim calcmode="lin" valueType="num">
                                      <p:cBhvr additive="base">
                                        <p:cTn id="23" dur="1500" fill="hold"/>
                                        <p:tgtEl>
                                          <p:spTgt spid="7"/>
                                        </p:tgtEl>
                                        <p:attrNameLst>
                                          <p:attrName>ppt_y</p:attrName>
                                        </p:attrNameLst>
                                      </p:cBhvr>
                                      <p:tavLst>
                                        <p:tav tm="0">
                                          <p:val>
                                            <p:strVal val="#ppt_y"/>
                                          </p:val>
                                        </p:tav>
                                        <p:tav tm="100000">
                                          <p:val>
                                            <p:strVal val="#ppt_y"/>
                                          </p:val>
                                        </p:tav>
                                      </p:tavLst>
                                    </p:anim>
                                  </p:childTnLst>
                                </p:cTn>
                              </p:par>
                              <p:par>
                                <p:cTn id="24" presetID="2" presetClass="entr" presetSubtype="8"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 calcmode="lin" valueType="num">
                                      <p:cBhvr additive="base">
                                        <p:cTn id="26" dur="1500" fill="hold"/>
                                        <p:tgtEl>
                                          <p:spTgt spid="6"/>
                                        </p:tgtEl>
                                        <p:attrNameLst>
                                          <p:attrName>ppt_x</p:attrName>
                                        </p:attrNameLst>
                                      </p:cBhvr>
                                      <p:tavLst>
                                        <p:tav tm="0">
                                          <p:val>
                                            <p:strVal val="0-#ppt_w/2"/>
                                          </p:val>
                                        </p:tav>
                                        <p:tav tm="100000">
                                          <p:val>
                                            <p:strVal val="#ppt_x"/>
                                          </p:val>
                                        </p:tav>
                                      </p:tavLst>
                                    </p:anim>
                                    <p:anim calcmode="lin" valueType="num">
                                      <p:cBhvr additive="base">
                                        <p:cTn id="27" dur="1500" fill="hold"/>
                                        <p:tgtEl>
                                          <p:spTgt spid="6"/>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500" fill="hold"/>
                                        <p:tgtEl>
                                          <p:spTgt spid="8"/>
                                        </p:tgtEl>
                                        <p:attrNameLst>
                                          <p:attrName>ppt_x</p:attrName>
                                        </p:attrNameLst>
                                      </p:cBhvr>
                                      <p:tavLst>
                                        <p:tav tm="0">
                                          <p:val>
                                            <p:strVal val="1+#ppt_w/2"/>
                                          </p:val>
                                        </p:tav>
                                        <p:tav tm="100000">
                                          <p:val>
                                            <p:strVal val="#ppt_x"/>
                                          </p:val>
                                        </p:tav>
                                      </p:tavLst>
                                    </p:anim>
                                    <p:anim calcmode="lin" valueType="num">
                                      <p:cBhvr additive="base">
                                        <p:cTn id="31" dur="1500" fill="hold"/>
                                        <p:tgtEl>
                                          <p:spTgt spid="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additive="base">
                                        <p:cTn id="34" dur="1500" fill="hold"/>
                                        <p:tgtEl>
                                          <p:spTgt spid="9"/>
                                        </p:tgtEl>
                                        <p:attrNameLst>
                                          <p:attrName>ppt_x</p:attrName>
                                        </p:attrNameLst>
                                      </p:cBhvr>
                                      <p:tavLst>
                                        <p:tav tm="0">
                                          <p:val>
                                            <p:strVal val="1+#ppt_w/2"/>
                                          </p:val>
                                        </p:tav>
                                        <p:tav tm="100000">
                                          <p:val>
                                            <p:strVal val="#ppt_x"/>
                                          </p:val>
                                        </p:tav>
                                      </p:tavLst>
                                    </p:anim>
                                    <p:anim calcmode="lin" valueType="num">
                                      <p:cBhvr additive="base">
                                        <p:cTn id="35" dur="1500" fill="hold"/>
                                        <p:tgtEl>
                                          <p:spTgt spid="9"/>
                                        </p:tgtEl>
                                        <p:attrNameLst>
                                          <p:attrName>ppt_y</p:attrName>
                                        </p:attrNameLst>
                                      </p:cBhvr>
                                      <p:tavLst>
                                        <p:tav tm="0">
                                          <p:val>
                                            <p:strVal val="#ppt_y"/>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 calcmode="lin" valueType="num">
                                      <p:cBhvr additive="base">
                                        <p:cTn id="38" dur="1500" fill="hold"/>
                                        <p:tgtEl>
                                          <p:spTgt spid="10"/>
                                        </p:tgtEl>
                                        <p:attrNameLst>
                                          <p:attrName>ppt_x</p:attrName>
                                        </p:attrNameLst>
                                      </p:cBhvr>
                                      <p:tavLst>
                                        <p:tav tm="0">
                                          <p:val>
                                            <p:strVal val="#ppt_x"/>
                                          </p:val>
                                        </p:tav>
                                        <p:tav tm="100000">
                                          <p:val>
                                            <p:strVal val="#ppt_x"/>
                                          </p:val>
                                        </p:tav>
                                      </p:tavLst>
                                    </p:anim>
                                    <p:anim calcmode="lin" valueType="num">
                                      <p:cBhvr additive="base">
                                        <p:cTn id="39" dur="1500" fill="hold"/>
                                        <p:tgtEl>
                                          <p:spTgt spid="10"/>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1"/>
                                        </p:tgtEl>
                                        <p:attrNameLst>
                                          <p:attrName>style.visibility</p:attrName>
                                        </p:attrNameLst>
                                      </p:cBhvr>
                                      <p:to>
                                        <p:strVal val="visible"/>
                                      </p:to>
                                    </p:set>
                                    <p:anim calcmode="lin" valueType="num">
                                      <p:cBhvr additive="base">
                                        <p:cTn id="42" dur="1500" fill="hold"/>
                                        <p:tgtEl>
                                          <p:spTgt spid="11"/>
                                        </p:tgtEl>
                                        <p:attrNameLst>
                                          <p:attrName>ppt_x</p:attrName>
                                        </p:attrNameLst>
                                      </p:cBhvr>
                                      <p:tavLst>
                                        <p:tav tm="0">
                                          <p:val>
                                            <p:strVal val="#ppt_x"/>
                                          </p:val>
                                        </p:tav>
                                        <p:tav tm="100000">
                                          <p:val>
                                            <p:strVal val="#ppt_x"/>
                                          </p:val>
                                        </p:tav>
                                      </p:tavLst>
                                    </p:anim>
                                    <p:anim calcmode="lin" valueType="num">
                                      <p:cBhvr additive="base">
                                        <p:cTn id="43" dur="1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7" grpId="0" animBg="1"/>
      <p:bldP spid="8" grpId="0" animBg="1"/>
      <p:bldP spid="9" grpId="0" animBg="1"/>
      <p:bldP spid="10" grpId="0"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sustava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1128</Words>
  <Application>Microsoft Office PowerPoint</Application>
  <PresentationFormat>Prilagođeno</PresentationFormat>
  <Paragraphs>101</Paragraphs>
  <Slides>10</Slides>
  <Notes>10</Notes>
  <HiddenSlides>0</HiddenSlides>
  <MMClips>0</MMClips>
  <ScaleCrop>false</ScaleCrop>
  <HeadingPairs>
    <vt:vector size="6" baseType="variant">
      <vt:variant>
        <vt:lpstr>Korišteni fontovi</vt:lpstr>
      </vt:variant>
      <vt:variant>
        <vt:i4>4</vt:i4>
      </vt:variant>
      <vt:variant>
        <vt:lpstr>Tema</vt:lpstr>
      </vt:variant>
      <vt:variant>
        <vt:i4>1</vt:i4>
      </vt:variant>
      <vt:variant>
        <vt:lpstr>Naslovi slajdova</vt:lpstr>
      </vt:variant>
      <vt:variant>
        <vt:i4>10</vt:i4>
      </vt:variant>
    </vt:vector>
  </HeadingPairs>
  <TitlesOfParts>
    <vt:vector size="15" baseType="lpstr">
      <vt:lpstr>Eras Demi ITC</vt:lpstr>
      <vt:lpstr>Overpass Light</vt:lpstr>
      <vt:lpstr>Syne Bold</vt:lpstr>
      <vt:lpstr>Arial</vt:lpstr>
      <vt:lpstr>Office Theme</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lpstr>PowerPoint prezentacija</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Ahmed Ibrahimović</cp:lastModifiedBy>
  <cp:revision>16</cp:revision>
  <dcterms:created xsi:type="dcterms:W3CDTF">2025-02-12T10:34:44Z</dcterms:created>
  <dcterms:modified xsi:type="dcterms:W3CDTF">2025-02-13T08:39:12Z</dcterms:modified>
</cp:coreProperties>
</file>