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B37D3C-9B3B-3A09-1194-96099AC2E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53828C7-E2D6-DEF5-CF9F-937D92D57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A86588D-5F7F-E4D5-9085-D834D96C1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AAD9-D49B-40A1-A2FA-320F0A1DF1E6}" type="datetimeFigureOut">
              <a:rPr lang="hr-HR" smtClean="0"/>
              <a:t>19.4.2024.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B661A3-D89A-8827-58FB-1FFADB4C8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6E9FD3-4B59-45DF-8AC3-1FED1037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1A0E-2639-430D-A860-617A7360D1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67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72979-6DAE-4257-8BFD-F5F86F024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3C23FD5-CCAA-68FF-50F9-F79A082C7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24FD3AE-021D-D85A-6216-DE5080B3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AAD9-D49B-40A1-A2FA-320F0A1DF1E6}" type="datetimeFigureOut">
              <a:rPr lang="hr-HR" smtClean="0"/>
              <a:t>19.4.2024.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D522801-984C-44D6-927B-89CF5B9D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CB15C2B-8D8B-0FEB-7A53-B17070C1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1A0E-2639-430D-A860-617A7360D1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547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9FAF8F6-11B7-9C90-4398-62FEFCE70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3F8D32F-A7A9-EE23-D62A-C6AFA2625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C46C8BA-A3BF-3DA7-A974-1B7DD213F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AAD9-D49B-40A1-A2FA-320F0A1DF1E6}" type="datetimeFigureOut">
              <a:rPr lang="hr-HR" smtClean="0"/>
              <a:t>19.4.2024.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3E0DE17-804B-24B8-B657-2DB570640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DF47EB7-687A-DA43-A076-667878E49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1A0E-2639-430D-A860-617A7360D1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792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D5AA67-EC20-760D-2A9D-DE8A75149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A651B15-A2EC-BF1C-9C28-C6A412497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D392302-FAF1-D425-015B-70C430F8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AAD9-D49B-40A1-A2FA-320F0A1DF1E6}" type="datetimeFigureOut">
              <a:rPr lang="hr-HR" smtClean="0"/>
              <a:t>19.4.2024.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E4F8956-5E87-256D-1E14-ADE0FBB8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BFE3B63-4F63-E935-332B-2573D811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1A0E-2639-430D-A860-617A7360D1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072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C43512-4385-6F61-F760-664631236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067E850-D6BC-563D-4988-11021CA0B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79989C2-FE8F-4067-09BA-2D39FA0B1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AAD9-D49B-40A1-A2FA-320F0A1DF1E6}" type="datetimeFigureOut">
              <a:rPr lang="hr-HR" smtClean="0"/>
              <a:t>19.4.2024.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A9FA34E-BF28-2B2D-3564-F348F127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D511E05-BDAA-0AAA-7FBC-FB1A7721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1A0E-2639-430D-A860-617A7360D1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196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1B5F04-04D1-ACED-4701-CF6CFCBD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4A2532-BC8E-F217-DF9E-CA5A56AAF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7E33DD1-53DE-7CBF-B35B-C81C9C67D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9A5BA4D-5C9D-FECC-BB77-6F2938CA7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AAD9-D49B-40A1-A2FA-320F0A1DF1E6}" type="datetimeFigureOut">
              <a:rPr lang="hr-HR" smtClean="0"/>
              <a:t>19.4.2024.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3E64C6A-D67B-DB9B-65A3-14DCDDCC6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FF0B699-E29E-F036-3BA9-7076EE03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1A0E-2639-430D-A860-617A7360D1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7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CED139-1D69-4213-7CCB-5E1444298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4438E6D-DC99-53BB-AE3B-ED69709BC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3B4C837-10AC-D4D3-E8C2-D9820C73F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583990F-C399-766C-A00D-337C6FE68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5EF5CE4-49DA-C28D-361C-356BD2932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147A16C-0D2F-0C7A-53C3-B7A558FCB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AAD9-D49B-40A1-A2FA-320F0A1DF1E6}" type="datetimeFigureOut">
              <a:rPr lang="hr-HR" smtClean="0"/>
              <a:t>19.4.2024.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55EFEB8F-DF1F-FE3D-94FD-A1CB39D5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975358B-D988-4D5D-5BA1-5D29E6F2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1A0E-2639-430D-A860-617A7360D1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853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B7C2C8-36BF-DC75-59A2-BCA0ABACD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29D1D7E9-A11F-AB9F-D1CE-696996553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AAD9-D49B-40A1-A2FA-320F0A1DF1E6}" type="datetimeFigureOut">
              <a:rPr lang="hr-HR" smtClean="0"/>
              <a:t>19.4.2024.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077F4F2-325F-A8B3-E0A4-FD894F0F9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D583460-1355-FC5F-FBF7-43599C8B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1A0E-2639-430D-A860-617A7360D1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387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FD5F8846-B27F-C664-3919-07F6BB308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AAD9-D49B-40A1-A2FA-320F0A1DF1E6}" type="datetimeFigureOut">
              <a:rPr lang="hr-HR" smtClean="0"/>
              <a:t>19.4.2024.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B6D2AAE-8BCF-D1BD-46EE-622080830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F793557-7E84-BF77-A472-AE0E29CA8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1A0E-2639-430D-A860-617A7360D1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924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C983BE-2738-E889-5066-B8B66F4E0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E5473D-E712-97D2-0CB1-71FB3E0E6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EB29993-C625-C8AC-E4C6-D1981C85B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48ED5BA-19C5-ECD8-2438-01BA5A770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AAD9-D49B-40A1-A2FA-320F0A1DF1E6}" type="datetimeFigureOut">
              <a:rPr lang="hr-HR" smtClean="0"/>
              <a:t>19.4.2024.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B4BEAB1-C742-9A31-5FA7-9D8B93498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9458EBB-77B6-604D-FFD5-AF3DEF77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1A0E-2639-430D-A860-617A7360D1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346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F3C80D-A741-78F8-0743-B1E65FC4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541FFCB-0425-7982-0634-B79266B3E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3F6A9B0-1EBE-9DB1-4829-AA37D9CFA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F10F4B4-56C0-3990-1B2A-DAEAC67A2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AAD9-D49B-40A1-A2FA-320F0A1DF1E6}" type="datetimeFigureOut">
              <a:rPr lang="hr-HR" smtClean="0"/>
              <a:t>19.4.2024.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883DF3D-5373-2ACC-A406-58E188CF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646EE7F-4298-69CB-B9AA-8F9ECEB7F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1A0E-2639-430D-A860-617A7360D1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626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8797C47-EB0B-892E-630E-8309E54A1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A8E861C-49BE-885E-3AF3-2E48B9F35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B8E2D99-28C8-226D-2EDE-BFBA04C9B1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CAAD9-D49B-40A1-A2FA-320F0A1DF1E6}" type="datetimeFigureOut">
              <a:rPr lang="hr-HR" smtClean="0"/>
              <a:t>19.4.2024.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EE98211-5214-1453-AA9B-6AFE917C9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D26199E-7A85-60CF-4351-74F5C516C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B1A0E-2639-430D-A860-617A7360D1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499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3.jpg"/><Relationship Id="rId7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5.jpg"/><Relationship Id="rId4" Type="http://schemas.openxmlformats.org/officeDocument/2006/relationships/image" Target="../media/image11.jp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EB6265AF-C7DC-1FEC-192B-62C2E81A2511}"/>
              </a:ext>
            </a:extLst>
          </p:cNvPr>
          <p:cNvGrpSpPr/>
          <p:nvPr/>
        </p:nvGrpSpPr>
        <p:grpSpPr>
          <a:xfrm>
            <a:off x="1" y="495300"/>
            <a:ext cx="12125324" cy="6124575"/>
            <a:chOff x="1" y="495300"/>
            <a:chExt cx="12125324" cy="6124575"/>
          </a:xfrm>
        </p:grpSpPr>
        <p:pic>
          <p:nvPicPr>
            <p:cNvPr id="3" name="Slika 2">
              <a:extLst>
                <a:ext uri="{FF2B5EF4-FFF2-40B4-BE49-F238E27FC236}">
                  <a16:creationId xmlns:a16="http://schemas.microsoft.com/office/drawing/2014/main" id="{4F6118E2-A243-580F-80C8-23F3DB31D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495300"/>
              <a:ext cx="12125324" cy="6124575"/>
            </a:xfrm>
            <a:prstGeom prst="rect">
              <a:avLst/>
            </a:prstGeom>
          </p:spPr>
        </p:pic>
        <p:sp>
          <p:nvSpPr>
            <p:cNvPr id="4" name="TekstniOkvir 3">
              <a:extLst>
                <a:ext uri="{FF2B5EF4-FFF2-40B4-BE49-F238E27FC236}">
                  <a16:creationId xmlns:a16="http://schemas.microsoft.com/office/drawing/2014/main" id="{00FFDA78-8A09-8FFF-D38A-AE868AB0F4DD}"/>
                </a:ext>
              </a:extLst>
            </p:cNvPr>
            <p:cNvSpPr txBox="1"/>
            <p:nvPr/>
          </p:nvSpPr>
          <p:spPr>
            <a:xfrm>
              <a:off x="1590675" y="856833"/>
              <a:ext cx="9305925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8800" i="1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Bodoni MT Black" panose="02070A03080606020203" pitchFamily="18" charset="0"/>
                </a:rPr>
                <a:t>Manje ekrana, više života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322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A62EA77A-9D9A-3A37-4301-7CE2C23A5A3C}"/>
              </a:ext>
            </a:extLst>
          </p:cNvPr>
          <p:cNvSpPr txBox="1"/>
          <p:nvPr/>
        </p:nvSpPr>
        <p:spPr>
          <a:xfrm>
            <a:off x="5019675" y="701159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400" b="1" i="0" dirty="0">
                <a:ln>
                  <a:solidFill>
                    <a:schemeClr val="accent6"/>
                  </a:solidFill>
                </a:ln>
                <a:solidFill>
                  <a:srgbClr val="0D0D0D"/>
                </a:solidFill>
                <a:effectLst>
                  <a:reflection blurRad="6350" stA="55000" endA="300" endPos="45500" dir="5400000" sy="-100000" algn="bl" rotWithShape="0"/>
                </a:effectLst>
                <a:latin typeface="Söhne"/>
              </a:rPr>
              <a:t>Pozitivni rezultati smanjenja vremena na ekranu</a:t>
            </a:r>
            <a:endParaRPr lang="hr-HR" sz="2400" dirty="0">
              <a:ln>
                <a:solidFill>
                  <a:schemeClr val="accent6"/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90FEEF4-A131-56E2-FE13-232EF2DB4572}"/>
              </a:ext>
            </a:extLst>
          </p:cNvPr>
          <p:cNvSpPr txBox="1"/>
          <p:nvPr/>
        </p:nvSpPr>
        <p:spPr>
          <a:xfrm>
            <a:off x="4095750" y="1400591"/>
            <a:ext cx="794385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hr-HR" b="1" i="0" dirty="0">
                <a:ln>
                  <a:solidFill>
                    <a:schemeClr val="accent6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Söhne"/>
              </a:rPr>
              <a:t>Poboljšanje mentalnog zdravlja:</a:t>
            </a:r>
            <a:endParaRPr lang="hr-HR" b="0" i="0" dirty="0">
              <a:ln>
                <a:solidFill>
                  <a:schemeClr val="accent6"/>
                </a:solidFill>
              </a:ln>
              <a:effectLst>
                <a:reflection blurRad="6350" stA="55000" endA="300" endPos="45500" dir="5400000" sy="-100000" algn="bl" rotWithShape="0"/>
              </a:effectLst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hr-HR" b="0" i="0" dirty="0">
                <a:ln>
                  <a:solidFill>
                    <a:schemeClr val="accent6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Söhne"/>
              </a:rPr>
              <a:t>Istraživanja pokazuju smanjenje simptoma depresije, anksioznosti i stresa kod osoba koje ograniče vreme provedeno na ekranu.</a:t>
            </a:r>
          </a:p>
          <a:p>
            <a:pPr algn="l">
              <a:buFont typeface="+mj-lt"/>
              <a:buAutoNum type="arabicPeriod"/>
            </a:pPr>
            <a:r>
              <a:rPr lang="hr-HR" b="1" i="0" dirty="0">
                <a:ln>
                  <a:solidFill>
                    <a:schemeClr val="accent6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Söhne"/>
              </a:rPr>
              <a:t>Veća produktivnost:</a:t>
            </a:r>
            <a:endParaRPr lang="hr-HR" b="0" i="0" dirty="0">
              <a:ln>
                <a:solidFill>
                  <a:schemeClr val="accent6"/>
                </a:solidFill>
              </a:ln>
              <a:effectLst>
                <a:reflection blurRad="6350" stA="55000" endA="300" endPos="45500" dir="5400000" sy="-100000" algn="bl" rotWithShape="0"/>
              </a:effectLst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hr-HR" b="0" i="0" dirty="0">
                <a:ln>
                  <a:solidFill>
                    <a:schemeClr val="accent6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Söhne"/>
              </a:rPr>
              <a:t>Ograničavanje vremena na ekranu može poboljšati fokus i produktivnost, što vodi efikasnijem obavljanju poslovnih ili školskih obaveza.</a:t>
            </a:r>
          </a:p>
          <a:p>
            <a:pPr algn="l">
              <a:buFont typeface="+mj-lt"/>
              <a:buAutoNum type="arabicPeriod"/>
            </a:pPr>
            <a:r>
              <a:rPr lang="hr-HR" b="1" i="0" dirty="0">
                <a:ln>
                  <a:solidFill>
                    <a:schemeClr val="accent6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Söhne"/>
              </a:rPr>
              <a:t>Bolji san:</a:t>
            </a:r>
            <a:endParaRPr lang="hr-HR" b="0" i="0" dirty="0">
              <a:ln>
                <a:solidFill>
                  <a:schemeClr val="accent6"/>
                </a:solidFill>
              </a:ln>
              <a:effectLst>
                <a:reflection blurRad="6350" stA="55000" endA="300" endPos="45500" dir="5400000" sy="-100000" algn="bl" rotWithShape="0"/>
              </a:effectLst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hr-HR" b="0" i="0" dirty="0">
                <a:ln>
                  <a:solidFill>
                    <a:schemeClr val="accent6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Söhne"/>
              </a:rPr>
              <a:t>Smanjenje izlaganja plavoj svjetlosti ekrana pre spavanja može poboljšati </a:t>
            </a:r>
            <a:r>
              <a:rPr lang="hr-HR" b="0" i="0" dirty="0" err="1">
                <a:ln>
                  <a:solidFill>
                    <a:schemeClr val="accent6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Söhne"/>
              </a:rPr>
              <a:t>kvalitet</a:t>
            </a:r>
            <a:r>
              <a:rPr lang="hr-HR" b="0" i="0" dirty="0">
                <a:ln>
                  <a:solidFill>
                    <a:schemeClr val="accent6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Söhne"/>
              </a:rPr>
              <a:t> sna, smanjujući nesanicu i omogućavajući dublji san.</a:t>
            </a:r>
          </a:p>
          <a:p>
            <a:pPr algn="l">
              <a:buFont typeface="+mj-lt"/>
              <a:buAutoNum type="arabicPeriod"/>
            </a:pPr>
            <a:r>
              <a:rPr lang="hr-HR" b="1" i="0" dirty="0">
                <a:ln>
                  <a:solidFill>
                    <a:schemeClr val="accent6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Söhne"/>
              </a:rPr>
              <a:t>Jače socijalne veze:</a:t>
            </a:r>
            <a:endParaRPr lang="hr-HR" b="0" i="0" dirty="0">
              <a:ln>
                <a:solidFill>
                  <a:schemeClr val="accent6"/>
                </a:solidFill>
              </a:ln>
              <a:effectLst>
                <a:reflection blurRad="6350" stA="55000" endA="300" endPos="45500" dir="5400000" sy="-100000" algn="bl" rotWithShape="0"/>
              </a:effectLst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hr-HR" b="0" i="0" dirty="0">
                <a:ln>
                  <a:solidFill>
                    <a:schemeClr val="accent6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Söhne"/>
              </a:rPr>
              <a:t>Vreme provedeno sa porodicom, prijateljima i voljenima van ekrana može produbiti socijalne veze i povećati osjećaj pripadnosti.</a:t>
            </a:r>
          </a:p>
          <a:p>
            <a:pPr algn="l">
              <a:buFont typeface="+mj-lt"/>
              <a:buAutoNum type="arabicPeriod"/>
            </a:pPr>
            <a:r>
              <a:rPr lang="hr-HR" b="1" i="0" dirty="0">
                <a:ln>
                  <a:solidFill>
                    <a:schemeClr val="accent6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Söhne"/>
              </a:rPr>
              <a:t>Povećano zadovoljstvo životom:</a:t>
            </a:r>
            <a:endParaRPr lang="hr-HR" b="0" i="0" dirty="0">
              <a:ln>
                <a:solidFill>
                  <a:schemeClr val="accent6"/>
                </a:solidFill>
              </a:ln>
              <a:effectLst>
                <a:reflection blurRad="6350" stA="55000" endA="300" endPos="45500" dir="5400000" sy="-100000" algn="bl" rotWithShape="0"/>
              </a:effectLst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hr-HR" b="0" i="0" dirty="0">
                <a:ln>
                  <a:solidFill>
                    <a:schemeClr val="accent6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Söhne"/>
              </a:rPr>
              <a:t>Offline aktivnosti kao što su putovanja, hobiji i druženje stvaraju uspomene i povećavaju osjećaj zadovoljstva i ispunjenosti.</a:t>
            </a:r>
          </a:p>
        </p:txBody>
      </p:sp>
      <p:sp>
        <p:nvSpPr>
          <p:cNvPr id="2" name="Elipsa 1">
            <a:extLst>
              <a:ext uri="{FF2B5EF4-FFF2-40B4-BE49-F238E27FC236}">
                <a16:creationId xmlns:a16="http://schemas.microsoft.com/office/drawing/2014/main" id="{F31EAF8A-6BC2-7B7F-8256-A83AAC702FEB}"/>
              </a:ext>
            </a:extLst>
          </p:cNvPr>
          <p:cNvSpPr/>
          <p:nvPr/>
        </p:nvSpPr>
        <p:spPr>
          <a:xfrm>
            <a:off x="152400" y="217645"/>
            <a:ext cx="2438400" cy="2365891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C80950BD-24FD-E6F7-9DE1-1BD9644B3DDA}"/>
              </a:ext>
            </a:extLst>
          </p:cNvPr>
          <p:cNvSpPr/>
          <p:nvPr/>
        </p:nvSpPr>
        <p:spPr>
          <a:xfrm>
            <a:off x="1590674" y="2298858"/>
            <a:ext cx="2438400" cy="2365891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53F33FFB-302B-D4E2-8085-37532FBFD8A4}"/>
              </a:ext>
            </a:extLst>
          </p:cNvPr>
          <p:cNvSpPr/>
          <p:nvPr/>
        </p:nvSpPr>
        <p:spPr>
          <a:xfrm>
            <a:off x="219076" y="4380070"/>
            <a:ext cx="2438400" cy="2365891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316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5A6D27BF-BF73-7E1A-B86C-163CA853754A}"/>
              </a:ext>
            </a:extLst>
          </p:cNvPr>
          <p:cNvSpPr/>
          <p:nvPr/>
        </p:nvSpPr>
        <p:spPr>
          <a:xfrm>
            <a:off x="609600" y="1305341"/>
            <a:ext cx="10239375" cy="4828759"/>
          </a:xfrm>
          <a:prstGeom prst="round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B4AB09B-F573-B762-F5DF-40B52B718848}"/>
              </a:ext>
            </a:extLst>
          </p:cNvPr>
          <p:cNvSpPr txBox="1"/>
          <p:nvPr/>
        </p:nvSpPr>
        <p:spPr>
          <a:xfrm>
            <a:off x="2681287" y="47434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400" b="1" i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öhne"/>
              </a:rPr>
              <a:t>Postizanje balansa između ekrana i stvarnog života</a:t>
            </a:r>
            <a:endParaRPr lang="hr-HR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BF56377-9777-3EBD-941C-7966032DF59F}"/>
              </a:ext>
            </a:extLst>
          </p:cNvPr>
          <p:cNvSpPr txBox="1"/>
          <p:nvPr/>
        </p:nvSpPr>
        <p:spPr>
          <a:xfrm>
            <a:off x="876881" y="1381541"/>
            <a:ext cx="959167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b="1" i="0" dirty="0">
                <a:solidFill>
                  <a:srgbClr val="0D0D0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Ključni poeni:</a:t>
            </a:r>
            <a:endParaRPr lang="hr-HR" b="0" i="0" dirty="0">
              <a:solidFill>
                <a:srgbClr val="0D0D0D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öhne"/>
            </a:endParaRPr>
          </a:p>
          <a:p>
            <a:pPr algn="just">
              <a:buFont typeface="+mj-lt"/>
              <a:buAutoNum type="arabicPeriod"/>
            </a:pPr>
            <a:r>
              <a:rPr lang="hr-HR" b="1" i="0" dirty="0">
                <a:solidFill>
                  <a:srgbClr val="0D0D0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Zdravstvene dobrobiti</a:t>
            </a:r>
            <a:r>
              <a:rPr lang="hr-HR" b="0" i="0" dirty="0">
                <a:solidFill>
                  <a:srgbClr val="0D0D0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: Smanjenje vremena na ekranu poboljšava mentalno zdravlje, produktivnost i </a:t>
            </a:r>
            <a:r>
              <a:rPr lang="hr-HR" b="0" i="0" dirty="0" err="1">
                <a:solidFill>
                  <a:srgbClr val="0D0D0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kvalitet</a:t>
            </a:r>
            <a:r>
              <a:rPr lang="hr-HR" b="0" i="0" dirty="0">
                <a:solidFill>
                  <a:srgbClr val="0D0D0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 sna.</a:t>
            </a:r>
          </a:p>
          <a:p>
            <a:pPr algn="just">
              <a:buFont typeface="+mj-lt"/>
              <a:buAutoNum type="arabicPeriod"/>
            </a:pPr>
            <a:r>
              <a:rPr lang="hr-HR" b="1" i="0" dirty="0">
                <a:solidFill>
                  <a:srgbClr val="0D0D0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Socijalna povezanost</a:t>
            </a:r>
            <a:r>
              <a:rPr lang="hr-HR" b="0" i="0" dirty="0">
                <a:solidFill>
                  <a:srgbClr val="0D0D0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: Offline aktivnosti jačaju veze sa porodicom, prijateljima i zajednicom, stvarajući dublje socijalne veze.</a:t>
            </a:r>
          </a:p>
          <a:p>
            <a:pPr algn="just">
              <a:buFont typeface="+mj-lt"/>
              <a:buAutoNum type="arabicPeriod"/>
            </a:pPr>
            <a:r>
              <a:rPr lang="hr-HR" b="1" i="0" dirty="0">
                <a:solidFill>
                  <a:srgbClr val="0D0D0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Lični razvoj</a:t>
            </a:r>
            <a:r>
              <a:rPr lang="hr-HR" b="0" i="0" dirty="0">
                <a:solidFill>
                  <a:srgbClr val="0D0D0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: Vrijeme van ekrana podstiče kreativnost, novi hobiji i razvoj novih vještina, doprinoseći ličnom rastu.</a:t>
            </a:r>
          </a:p>
          <a:p>
            <a:pPr algn="just"/>
            <a:endParaRPr lang="hr-HR" b="1" i="0" dirty="0">
              <a:solidFill>
                <a:srgbClr val="0D0D0D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öhne"/>
            </a:endParaRPr>
          </a:p>
          <a:p>
            <a:pPr algn="just"/>
            <a:r>
              <a:rPr lang="hr-HR" b="1" i="0" dirty="0">
                <a:solidFill>
                  <a:srgbClr val="0D0D0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Poziv na akciju:</a:t>
            </a:r>
            <a:endParaRPr lang="hr-HR" b="0" i="0" dirty="0">
              <a:solidFill>
                <a:srgbClr val="0D0D0D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öhne"/>
            </a:endParaRPr>
          </a:p>
          <a:p>
            <a:pPr algn="just"/>
            <a:r>
              <a:rPr lang="hr-HR" b="0" i="0" dirty="0">
                <a:solidFill>
                  <a:srgbClr val="0D0D0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Pozivamo vas da: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0D0D0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Napravite plan: Postavite ciljeve za smanjenje vremena na ekranu i </a:t>
            </a:r>
            <a:r>
              <a:rPr lang="hr-HR" b="0" i="0" dirty="0" err="1">
                <a:solidFill>
                  <a:srgbClr val="0D0D0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integrišite</a:t>
            </a:r>
            <a:r>
              <a:rPr lang="hr-HR" b="0" i="0" dirty="0">
                <a:solidFill>
                  <a:srgbClr val="0D0D0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 offline aktivnosti u svoj svakodnevni život.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0D0D0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Budite svjesni: Pratite svoje navike i </a:t>
            </a:r>
            <a:r>
              <a:rPr lang="hr-HR" b="0" i="0" dirty="0" err="1">
                <a:solidFill>
                  <a:srgbClr val="0D0D0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reflektujte</a:t>
            </a:r>
            <a:r>
              <a:rPr lang="hr-HR" b="0" i="0" dirty="0">
                <a:solidFill>
                  <a:srgbClr val="0D0D0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 o tome kako provodite vrijeme, te prilagodite svoje prioritete kako biste postigli balans.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0D0D0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Dijelite iskustva: Razgovarajte sa drugima o vašem putu ka balansu, podržavajući jedni druge na putu ka zdravijem načinu života.</a:t>
            </a:r>
          </a:p>
        </p:txBody>
      </p:sp>
    </p:spTree>
    <p:extLst>
      <p:ext uri="{BB962C8B-B14F-4D97-AF65-F5344CB8AC3E}">
        <p14:creationId xmlns:p14="http://schemas.microsoft.com/office/powerpoint/2010/main" val="31644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7F9A5CC-60B6-36DC-3B98-7EAF5034E96A}"/>
              </a:ext>
            </a:extLst>
          </p:cNvPr>
          <p:cNvSpPr txBox="1"/>
          <p:nvPr/>
        </p:nvSpPr>
        <p:spPr>
          <a:xfrm>
            <a:off x="2919412" y="1646872"/>
            <a:ext cx="60055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b="0" i="0" dirty="0">
                <a:solidFill>
                  <a:srgbClr val="0D0D0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Calligraphy" panose="03010101010101010101" pitchFamily="66" charset="0"/>
              </a:rPr>
              <a:t>Postizanje balansa između vremena provedenog na ekranu i u stvarnom životu ključno je za očuvanje našeg fizičkog, mentalnog i emocionalnog blagostanja. </a:t>
            </a:r>
          </a:p>
          <a:p>
            <a:pPr algn="just"/>
            <a:endParaRPr lang="hr-HR" dirty="0">
              <a:solidFill>
                <a:srgbClr val="0D0D0D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Lucida Calligraphy" panose="03010101010101010101" pitchFamily="66" charset="0"/>
            </a:endParaRPr>
          </a:p>
          <a:p>
            <a:pPr algn="just"/>
            <a:r>
              <a:rPr lang="hr-HR" b="0" i="0" dirty="0">
                <a:solidFill>
                  <a:srgbClr val="0D0D0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Calligraphy" panose="03010101010101010101" pitchFamily="66" charset="0"/>
              </a:rPr>
              <a:t>Hajde da zajedno </a:t>
            </a:r>
            <a:r>
              <a:rPr lang="hr-HR" b="0" i="0" dirty="0" err="1">
                <a:solidFill>
                  <a:srgbClr val="0D0D0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Calligraphy" panose="03010101010101010101" pitchFamily="66" charset="0"/>
              </a:rPr>
              <a:t>preduzmemo</a:t>
            </a:r>
            <a:r>
              <a:rPr lang="hr-HR" b="0" i="0" dirty="0">
                <a:solidFill>
                  <a:srgbClr val="0D0D0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Calligraphy" panose="03010101010101010101" pitchFamily="66" charset="0"/>
              </a:rPr>
              <a:t> korake ka ostvarenju ovog balansa i živimo ispunjenije živote.</a:t>
            </a:r>
            <a:endParaRPr lang="hr-HR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6305504-753A-1DDB-81A0-441EEA5B4AB5}"/>
              </a:ext>
            </a:extLst>
          </p:cNvPr>
          <p:cNvSpPr txBox="1"/>
          <p:nvPr/>
        </p:nvSpPr>
        <p:spPr>
          <a:xfrm>
            <a:off x="2724150" y="71068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800" b="1" i="1" u="sng" dirty="0">
                <a:solidFill>
                  <a:srgbClr val="0D0D0D"/>
                </a:solidFill>
                <a:effectLst/>
                <a:latin typeface="Lucida Calligraphy" panose="03010101010101010101" pitchFamily="66" charset="0"/>
              </a:rPr>
              <a:t>Zaključak: </a:t>
            </a:r>
            <a:endParaRPr lang="hr-HR" sz="2800" b="1" i="1" u="sng" dirty="0"/>
          </a:p>
        </p:txBody>
      </p:sp>
      <p:sp>
        <p:nvSpPr>
          <p:cNvPr id="5" name="Šesterokut 4">
            <a:extLst>
              <a:ext uri="{FF2B5EF4-FFF2-40B4-BE49-F238E27FC236}">
                <a16:creationId xmlns:a16="http://schemas.microsoft.com/office/drawing/2014/main" id="{179FE8B7-21AD-C6D4-D6B7-1A9A8CCCEF15}"/>
              </a:ext>
            </a:extLst>
          </p:cNvPr>
          <p:cNvSpPr/>
          <p:nvPr/>
        </p:nvSpPr>
        <p:spPr>
          <a:xfrm>
            <a:off x="438150" y="1646872"/>
            <a:ext cx="2105025" cy="1847850"/>
          </a:xfrm>
          <a:prstGeom prst="hexagon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Šesterokut 5">
            <a:extLst>
              <a:ext uri="{FF2B5EF4-FFF2-40B4-BE49-F238E27FC236}">
                <a16:creationId xmlns:a16="http://schemas.microsoft.com/office/drawing/2014/main" id="{34C3E5B2-2CA3-40FC-2954-F0B3D55E405E}"/>
              </a:ext>
            </a:extLst>
          </p:cNvPr>
          <p:cNvSpPr/>
          <p:nvPr/>
        </p:nvSpPr>
        <p:spPr>
          <a:xfrm>
            <a:off x="438149" y="3713797"/>
            <a:ext cx="2105025" cy="1847850"/>
          </a:xfrm>
          <a:prstGeom prst="hexagon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Šesterokut 6">
            <a:extLst>
              <a:ext uri="{FF2B5EF4-FFF2-40B4-BE49-F238E27FC236}">
                <a16:creationId xmlns:a16="http://schemas.microsoft.com/office/drawing/2014/main" id="{226CD75A-F30D-6CAD-F955-D557C431C468}"/>
              </a:ext>
            </a:extLst>
          </p:cNvPr>
          <p:cNvSpPr/>
          <p:nvPr/>
        </p:nvSpPr>
        <p:spPr>
          <a:xfrm>
            <a:off x="2257425" y="4761547"/>
            <a:ext cx="2105025" cy="1847850"/>
          </a:xfrm>
          <a:prstGeom prst="hexagon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Šesterokut 7">
            <a:extLst>
              <a:ext uri="{FF2B5EF4-FFF2-40B4-BE49-F238E27FC236}">
                <a16:creationId xmlns:a16="http://schemas.microsoft.com/office/drawing/2014/main" id="{8D480BC4-7CF4-1C76-A694-9168A2D4C563}"/>
              </a:ext>
            </a:extLst>
          </p:cNvPr>
          <p:cNvSpPr/>
          <p:nvPr/>
        </p:nvSpPr>
        <p:spPr>
          <a:xfrm>
            <a:off x="4152900" y="3837622"/>
            <a:ext cx="2105025" cy="1847850"/>
          </a:xfrm>
          <a:prstGeom prst="hexagon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Šesterokut 8">
            <a:extLst>
              <a:ext uri="{FF2B5EF4-FFF2-40B4-BE49-F238E27FC236}">
                <a16:creationId xmlns:a16="http://schemas.microsoft.com/office/drawing/2014/main" id="{FB840DAD-B756-CBB3-70B6-7D0D5F94BA0E}"/>
              </a:ext>
            </a:extLst>
          </p:cNvPr>
          <p:cNvSpPr/>
          <p:nvPr/>
        </p:nvSpPr>
        <p:spPr>
          <a:xfrm>
            <a:off x="5972176" y="4866322"/>
            <a:ext cx="2105025" cy="1847850"/>
          </a:xfrm>
          <a:prstGeom prst="hexagon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Šesterokut 9">
            <a:extLst>
              <a:ext uri="{FF2B5EF4-FFF2-40B4-BE49-F238E27FC236}">
                <a16:creationId xmlns:a16="http://schemas.microsoft.com/office/drawing/2014/main" id="{582C9E8C-16B6-1FF5-9FD2-5F94D66E3749}"/>
              </a:ext>
            </a:extLst>
          </p:cNvPr>
          <p:cNvSpPr/>
          <p:nvPr/>
        </p:nvSpPr>
        <p:spPr>
          <a:xfrm>
            <a:off x="7829550" y="3837622"/>
            <a:ext cx="2105025" cy="1847850"/>
          </a:xfrm>
          <a:prstGeom prst="hexagon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Šesterokut 10">
            <a:extLst>
              <a:ext uri="{FF2B5EF4-FFF2-40B4-BE49-F238E27FC236}">
                <a16:creationId xmlns:a16="http://schemas.microsoft.com/office/drawing/2014/main" id="{8DF4375B-2042-279C-3117-7D62196C05B7}"/>
              </a:ext>
            </a:extLst>
          </p:cNvPr>
          <p:cNvSpPr/>
          <p:nvPr/>
        </p:nvSpPr>
        <p:spPr>
          <a:xfrm>
            <a:off x="9653589" y="4866322"/>
            <a:ext cx="2105025" cy="1847850"/>
          </a:xfrm>
          <a:prstGeom prst="hexagon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451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4236B96E-AFAB-EFA4-2B24-DC6C409DA112}"/>
              </a:ext>
            </a:extLst>
          </p:cNvPr>
          <p:cNvSpPr txBox="1"/>
          <p:nvPr/>
        </p:nvSpPr>
        <p:spPr>
          <a:xfrm>
            <a:off x="557212" y="1424165"/>
            <a:ext cx="6096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b="1" i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Lucida Calligraphy" panose="03010101010101010101" pitchFamily="66" charset="0"/>
              </a:rPr>
              <a:t>Osnovna ideja</a:t>
            </a:r>
            <a:r>
              <a:rPr lang="hr-HR" b="0" i="1" dirty="0">
                <a:solidFill>
                  <a:srgbClr val="0D0D0D"/>
                </a:solidFill>
                <a:effectLst/>
                <a:latin typeface="Lucida Calligraphy" panose="03010101010101010101" pitchFamily="66" charset="0"/>
              </a:rPr>
              <a:t>:</a:t>
            </a:r>
            <a:r>
              <a:rPr lang="hr-HR" b="0" i="0" dirty="0">
                <a:solidFill>
                  <a:srgbClr val="0D0D0D"/>
                </a:solidFill>
                <a:effectLst/>
                <a:latin typeface="Lucida Calligraphy" panose="03010101010101010101" pitchFamily="66" charset="0"/>
              </a:rPr>
              <a:t> Ova prezentacija istražuje kako digitalna tehnologija utiče na naše živote i naglašava važnost pronalaženja balansa između vremena provedenog na ekranima i aktivnosti van digitalnog svijeta.</a:t>
            </a:r>
          </a:p>
          <a:p>
            <a:pPr algn="just"/>
            <a:endParaRPr lang="hr-HR" b="0" i="0" dirty="0">
              <a:solidFill>
                <a:srgbClr val="0D0D0D"/>
              </a:solidFill>
              <a:effectLst/>
              <a:latin typeface="Lucida Calligraphy" panose="03010101010101010101" pitchFamily="66" charset="0"/>
            </a:endParaRPr>
          </a:p>
          <a:p>
            <a:pPr algn="just"/>
            <a:r>
              <a:rPr lang="hr-HR" b="1" i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Lucida Calligraphy" panose="03010101010101010101" pitchFamily="66" charset="0"/>
              </a:rPr>
              <a:t>Fokus:</a:t>
            </a:r>
            <a:r>
              <a:rPr lang="hr-HR" b="0" i="0" dirty="0">
                <a:solidFill>
                  <a:srgbClr val="0D0D0D"/>
                </a:solidFill>
                <a:effectLst/>
                <a:latin typeface="Lucida Calligraphy" panose="03010101010101010101" pitchFamily="66" charset="0"/>
              </a:rPr>
              <a:t> Smanjenje prekomjerne upotrebe mobilnih uređaja, računara i drugih ekranskih tehnologija, uz istovremeno </a:t>
            </a:r>
            <a:r>
              <a:rPr lang="hr-HR" b="0" i="0" dirty="0" err="1">
                <a:solidFill>
                  <a:srgbClr val="0D0D0D"/>
                </a:solidFill>
                <a:effectLst/>
                <a:latin typeface="Lucida Calligraphy" panose="03010101010101010101" pitchFamily="66" charset="0"/>
              </a:rPr>
              <a:t>promovisanje</a:t>
            </a:r>
            <a:r>
              <a:rPr lang="hr-HR" b="0" i="0" dirty="0">
                <a:solidFill>
                  <a:srgbClr val="0D0D0D"/>
                </a:solidFill>
                <a:effectLst/>
                <a:latin typeface="Lucida Calligraphy" panose="03010101010101010101" pitchFamily="66" charset="0"/>
              </a:rPr>
              <a:t> aktivnosti poput fizičke aktivnosti, socijalne interakcije, kreativnosti i mentalnog blagostanja.</a:t>
            </a:r>
          </a:p>
          <a:p>
            <a:pPr algn="just"/>
            <a:endParaRPr lang="hr-HR" b="0" i="0" dirty="0">
              <a:solidFill>
                <a:srgbClr val="0D0D0D"/>
              </a:solidFill>
              <a:effectLst/>
              <a:latin typeface="Lucida Calligraphy" panose="03010101010101010101" pitchFamily="66" charset="0"/>
            </a:endParaRPr>
          </a:p>
          <a:p>
            <a:pPr algn="just"/>
            <a:r>
              <a:rPr lang="hr-HR" b="1" i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Lucida Calligraphy" panose="03010101010101010101" pitchFamily="66" charset="0"/>
              </a:rPr>
              <a:t>Cilj:</a:t>
            </a:r>
            <a:r>
              <a:rPr lang="hr-HR" b="0" i="0" dirty="0">
                <a:solidFill>
                  <a:srgbClr val="0D0D0D"/>
                </a:solidFill>
                <a:effectLst/>
                <a:latin typeface="Lucida Calligraphy" panose="03010101010101010101" pitchFamily="66" charset="0"/>
              </a:rPr>
              <a:t> </a:t>
            </a:r>
            <a:r>
              <a:rPr lang="hr-HR" b="0" i="0" dirty="0" err="1">
                <a:solidFill>
                  <a:srgbClr val="0D0D0D"/>
                </a:solidFill>
                <a:effectLst/>
                <a:latin typeface="Lucida Calligraphy" panose="03010101010101010101" pitchFamily="66" charset="0"/>
              </a:rPr>
              <a:t>Podstaći</a:t>
            </a:r>
            <a:r>
              <a:rPr lang="hr-HR" b="0" i="0" dirty="0">
                <a:solidFill>
                  <a:srgbClr val="0D0D0D"/>
                </a:solidFill>
                <a:effectLst/>
                <a:latin typeface="Lucida Calligraphy" panose="03010101010101010101" pitchFamily="66" charset="0"/>
              </a:rPr>
              <a:t> učenike na razmišljanje o </a:t>
            </a:r>
            <a:r>
              <a:rPr lang="hr-HR" b="0" i="0" dirty="0" err="1">
                <a:solidFill>
                  <a:srgbClr val="0D0D0D"/>
                </a:solidFill>
                <a:effectLst/>
                <a:latin typeface="Lucida Calligraphy" panose="03010101010101010101" pitchFamily="66" charset="0"/>
              </a:rPr>
              <a:t>sopstvenoj</a:t>
            </a:r>
            <a:r>
              <a:rPr lang="hr-HR" b="0" i="0" dirty="0">
                <a:solidFill>
                  <a:srgbClr val="0D0D0D"/>
                </a:solidFill>
                <a:effectLst/>
                <a:latin typeface="Lucida Calligraphy" panose="03010101010101010101" pitchFamily="66" charset="0"/>
              </a:rPr>
              <a:t> upotrebi tehnologije i pružiti praktične strategije za postizanje ravnoteže između online i offline života radi unapređenja kvaliteta života.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2D0B044-8E4A-3606-63CD-9F17293A5C67}"/>
              </a:ext>
            </a:extLst>
          </p:cNvPr>
          <p:cNvSpPr txBox="1"/>
          <p:nvPr/>
        </p:nvSpPr>
        <p:spPr>
          <a:xfrm>
            <a:off x="828675" y="470058"/>
            <a:ext cx="55530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800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howcard Gothic" panose="04020904020102020604" pitchFamily="82" charset="0"/>
              </a:rPr>
              <a:t>Tema prezentacije "Manje ekrana, više života"</a:t>
            </a:r>
            <a:endParaRPr lang="hr-HR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924CE69C-B05B-7A7D-3903-DF362C214607}"/>
              </a:ext>
            </a:extLst>
          </p:cNvPr>
          <p:cNvSpPr/>
          <p:nvPr/>
        </p:nvSpPr>
        <p:spPr>
          <a:xfrm rot="20794566">
            <a:off x="7114015" y="1177173"/>
            <a:ext cx="4536220" cy="4503654"/>
          </a:xfrm>
          <a:prstGeom prst="roundRect">
            <a:avLst>
              <a:gd name="adj" fmla="val 26858"/>
            </a:avLst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62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C2449B2A-65C4-CAA1-7265-0D898FEF2A10}"/>
              </a:ext>
            </a:extLst>
          </p:cNvPr>
          <p:cNvSpPr txBox="1"/>
          <p:nvPr/>
        </p:nvSpPr>
        <p:spPr>
          <a:xfrm>
            <a:off x="3048000" y="733336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sz="20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öhne"/>
              </a:rPr>
              <a:t>U današnjem digitalnom dobu, gdje su ekrani postali neizbježan dio naše svakodnevice, pronalaženje ravnoteže između digitalnog svijeta i stvarnog života postaje ključno za očuvanje našeg fizičkog, mentalnog i emocionalnog blagostanja.</a:t>
            </a:r>
            <a:endParaRPr lang="hr-HR" sz="20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Dijagram toka: Podaci 1">
            <a:extLst>
              <a:ext uri="{FF2B5EF4-FFF2-40B4-BE49-F238E27FC236}">
                <a16:creationId xmlns:a16="http://schemas.microsoft.com/office/drawing/2014/main" id="{ABD1E3F2-94A4-2F76-1974-6831FBEA3830}"/>
              </a:ext>
            </a:extLst>
          </p:cNvPr>
          <p:cNvSpPr/>
          <p:nvPr/>
        </p:nvSpPr>
        <p:spPr>
          <a:xfrm>
            <a:off x="265538" y="2705100"/>
            <a:ext cx="3705225" cy="2914650"/>
          </a:xfrm>
          <a:prstGeom prst="flowChartInputOutpu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Dijagram toka: Podaci 3">
            <a:extLst>
              <a:ext uri="{FF2B5EF4-FFF2-40B4-BE49-F238E27FC236}">
                <a16:creationId xmlns:a16="http://schemas.microsoft.com/office/drawing/2014/main" id="{D2625596-0B43-5A48-2E16-D5C75C59B4DC}"/>
              </a:ext>
            </a:extLst>
          </p:cNvPr>
          <p:cNvSpPr/>
          <p:nvPr/>
        </p:nvSpPr>
        <p:spPr>
          <a:xfrm>
            <a:off x="4000500" y="2705100"/>
            <a:ext cx="4046267" cy="2914650"/>
          </a:xfrm>
          <a:prstGeom prst="flowChartInputOutpu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Dijagram toka: Podaci 4">
            <a:extLst>
              <a:ext uri="{FF2B5EF4-FFF2-40B4-BE49-F238E27FC236}">
                <a16:creationId xmlns:a16="http://schemas.microsoft.com/office/drawing/2014/main" id="{66229A7F-4DAD-A30F-134C-68AC451C552E}"/>
              </a:ext>
            </a:extLst>
          </p:cNvPr>
          <p:cNvSpPr/>
          <p:nvPr/>
        </p:nvSpPr>
        <p:spPr>
          <a:xfrm>
            <a:off x="8046767" y="2705100"/>
            <a:ext cx="3705225" cy="2914650"/>
          </a:xfrm>
          <a:prstGeom prst="flowChartInputOutpu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44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5813F748-CBFA-87BB-0D0A-F0FAD817CA3F}"/>
              </a:ext>
            </a:extLst>
          </p:cNvPr>
          <p:cNvSpPr txBox="1"/>
          <p:nvPr/>
        </p:nvSpPr>
        <p:spPr>
          <a:xfrm>
            <a:off x="2410173" y="527119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400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Print" panose="02000600000000000000" pitchFamily="2" charset="0"/>
              </a:rPr>
              <a:t>Statistike o vremenu provedenom na ekranima</a:t>
            </a:r>
            <a:endParaRPr lang="hr-HR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egoe Print" panose="02000600000000000000" pitchFamily="2" charset="0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E0865742-48CF-4F02-D3C6-E6CC04E92446}"/>
              </a:ext>
            </a:extLst>
          </p:cNvPr>
          <p:cNvGrpSpPr/>
          <p:nvPr/>
        </p:nvGrpSpPr>
        <p:grpSpPr>
          <a:xfrm>
            <a:off x="4749258" y="1358116"/>
            <a:ext cx="7048500" cy="5118884"/>
            <a:chOff x="5019675" y="1443841"/>
            <a:chExt cx="7048500" cy="5118884"/>
          </a:xfrm>
          <a:scene3d>
            <a:camera prst="perspectiveLeft"/>
            <a:lightRig rig="threePt" dir="t"/>
          </a:scene3d>
        </p:grpSpPr>
        <p:sp>
          <p:nvSpPr>
            <p:cNvPr id="2" name="Pravokutnik: zaobljeni kutovi 1">
              <a:extLst>
                <a:ext uri="{FF2B5EF4-FFF2-40B4-BE49-F238E27FC236}">
                  <a16:creationId xmlns:a16="http://schemas.microsoft.com/office/drawing/2014/main" id="{9BE1A7D5-1942-E529-5B7E-74DF5C3862EA}"/>
                </a:ext>
              </a:extLst>
            </p:cNvPr>
            <p:cNvSpPr/>
            <p:nvPr/>
          </p:nvSpPr>
          <p:spPr>
            <a:xfrm>
              <a:off x="5019675" y="1443841"/>
              <a:ext cx="7048500" cy="5118884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TekstniOkvir 6">
              <a:extLst>
                <a:ext uri="{FF2B5EF4-FFF2-40B4-BE49-F238E27FC236}">
                  <a16:creationId xmlns:a16="http://schemas.microsoft.com/office/drawing/2014/main" id="{4A047C58-B4B0-B159-FCC4-2F622DA3692A}"/>
                </a:ext>
              </a:extLst>
            </p:cNvPr>
            <p:cNvSpPr txBox="1"/>
            <p:nvPr/>
          </p:nvSpPr>
          <p:spPr>
            <a:xfrm>
              <a:off x="5191125" y="1615291"/>
              <a:ext cx="6657975" cy="48013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buFont typeface="+mj-lt"/>
                <a:buAutoNum type="arabicPeriod"/>
              </a:pPr>
              <a:r>
                <a:rPr lang="hr-HR" b="1" i="0" dirty="0">
                  <a:solidFill>
                    <a:srgbClr val="0D0D0D"/>
                  </a:solidFill>
                  <a:effectLst/>
                  <a:latin typeface="Segoe Print" panose="02000600000000000000" pitchFamily="2" charset="0"/>
                </a:rPr>
                <a:t>Globalno prosječno vrijeme provedeno na ekranima</a:t>
              </a:r>
              <a:r>
                <a:rPr lang="hr-HR" b="0" i="0" dirty="0">
                  <a:solidFill>
                    <a:srgbClr val="0D0D0D"/>
                  </a:solidFill>
                  <a:effectLst/>
                  <a:latin typeface="Segoe Print" panose="02000600000000000000" pitchFamily="2" charset="0"/>
                </a:rPr>
                <a:t>: Prema istraživanju </a:t>
              </a:r>
              <a:r>
                <a:rPr lang="hr-HR" b="0" i="0" dirty="0" err="1">
                  <a:solidFill>
                    <a:srgbClr val="0D0D0D"/>
                  </a:solidFill>
                  <a:effectLst/>
                  <a:latin typeface="Segoe Print" panose="02000600000000000000" pitchFamily="2" charset="0"/>
                </a:rPr>
                <a:t>GlobalWebIndex</a:t>
              </a:r>
              <a:r>
                <a:rPr lang="hr-HR" b="0" i="0" dirty="0">
                  <a:solidFill>
                    <a:srgbClr val="0D0D0D"/>
                  </a:solidFill>
                  <a:effectLst/>
                  <a:latin typeface="Segoe Print" panose="02000600000000000000" pitchFamily="2" charset="0"/>
                </a:rPr>
                <a:t>-a iz 2021. godine, prosječan odrasli korisnik provodi oko 7 sati dnevno koristeći različite ekrane (uključujući pametne telefone, tablete, računare i televizore).</a:t>
              </a:r>
            </a:p>
            <a:p>
              <a:pPr algn="just">
                <a:buFont typeface="+mj-lt"/>
                <a:buAutoNum type="arabicPeriod"/>
              </a:pPr>
              <a:r>
                <a:rPr lang="hr-HR" b="1" i="0" dirty="0">
                  <a:solidFill>
                    <a:srgbClr val="0D0D0D"/>
                  </a:solidFill>
                  <a:effectLst/>
                  <a:latin typeface="Segoe Print" panose="02000600000000000000" pitchFamily="2" charset="0"/>
                </a:rPr>
                <a:t>Prosječno vrijeme provedeno na mobilnim uređajima</a:t>
              </a:r>
              <a:r>
                <a:rPr lang="hr-HR" b="0" i="0" dirty="0">
                  <a:solidFill>
                    <a:srgbClr val="0D0D0D"/>
                  </a:solidFill>
                  <a:effectLst/>
                  <a:latin typeface="Segoe Print" panose="02000600000000000000" pitchFamily="2" charset="0"/>
                </a:rPr>
                <a:t>: Prema istraživanju američkog Nielsen Media Research-a, prosječan američki odrasli korisnik provede oko 3 sata i 43 minuta dnevno na mobilnim uređajima.</a:t>
              </a:r>
            </a:p>
            <a:p>
              <a:pPr algn="just">
                <a:buFont typeface="+mj-lt"/>
                <a:buAutoNum type="arabicPeriod"/>
              </a:pPr>
              <a:r>
                <a:rPr lang="hr-HR" b="1" i="0" dirty="0">
                  <a:solidFill>
                    <a:srgbClr val="0D0D0D"/>
                  </a:solidFill>
                  <a:effectLst/>
                  <a:latin typeface="Segoe Print" panose="02000600000000000000" pitchFamily="2" charset="0"/>
                </a:rPr>
                <a:t>Vrijeme provedeno na društvenim mrežama</a:t>
              </a:r>
              <a:r>
                <a:rPr lang="hr-HR" b="0" i="0" dirty="0">
                  <a:solidFill>
                    <a:srgbClr val="0D0D0D"/>
                  </a:solidFill>
                  <a:effectLst/>
                  <a:latin typeface="Segoe Print" panose="02000600000000000000" pitchFamily="2" charset="0"/>
                </a:rPr>
                <a:t>: Podaci Statista-e pokazuju da prosječan korisnik društvenih mreža provodi oko 2 sata i 25 minuta dnevno na tim platformama.</a:t>
              </a:r>
            </a:p>
            <a:p>
              <a:pPr algn="just">
                <a:buFont typeface="+mj-lt"/>
                <a:buAutoNum type="arabicPeriod"/>
              </a:pPr>
              <a:r>
                <a:rPr lang="hr-HR" b="1" i="0" dirty="0">
                  <a:solidFill>
                    <a:srgbClr val="0D0D0D"/>
                  </a:solidFill>
                  <a:effectLst/>
                  <a:latin typeface="Segoe Print" panose="02000600000000000000" pitchFamily="2" charset="0"/>
                </a:rPr>
                <a:t>Vrijeme provedeno na internetu</a:t>
              </a:r>
              <a:r>
                <a:rPr lang="hr-HR" b="0" i="0" dirty="0">
                  <a:solidFill>
                    <a:srgbClr val="0D0D0D"/>
                  </a:solidFill>
                  <a:effectLst/>
                  <a:latin typeface="Segoe Print" panose="02000600000000000000" pitchFamily="2" charset="0"/>
                </a:rPr>
                <a:t>: Prema podacima </a:t>
              </a:r>
              <a:r>
                <a:rPr lang="hr-HR" b="0" i="0" dirty="0" err="1">
                  <a:solidFill>
                    <a:srgbClr val="0D0D0D"/>
                  </a:solidFill>
                  <a:effectLst/>
                  <a:latin typeface="Segoe Print" panose="02000600000000000000" pitchFamily="2" charset="0"/>
                </a:rPr>
                <a:t>We</a:t>
              </a:r>
              <a:r>
                <a:rPr lang="hr-HR" b="0" i="0" dirty="0">
                  <a:solidFill>
                    <a:srgbClr val="0D0D0D"/>
                  </a:solidFill>
                  <a:effectLst/>
                  <a:latin typeface="Segoe Print" panose="02000600000000000000" pitchFamily="2" charset="0"/>
                </a:rPr>
                <a:t> Are </a:t>
              </a:r>
              <a:r>
                <a:rPr lang="hr-HR" b="0" i="0" dirty="0" err="1">
                  <a:solidFill>
                    <a:srgbClr val="0D0D0D"/>
                  </a:solidFill>
                  <a:effectLst/>
                  <a:latin typeface="Segoe Print" panose="02000600000000000000" pitchFamily="2" charset="0"/>
                </a:rPr>
                <a:t>Social</a:t>
              </a:r>
              <a:r>
                <a:rPr lang="hr-HR" b="0" i="0" dirty="0">
                  <a:solidFill>
                    <a:srgbClr val="0D0D0D"/>
                  </a:solidFill>
                  <a:effectLst/>
                  <a:latin typeface="Segoe Print" panose="02000600000000000000" pitchFamily="2" charset="0"/>
                </a:rPr>
                <a:t>-a i </a:t>
              </a:r>
              <a:r>
                <a:rPr lang="hr-HR" b="0" i="0" dirty="0" err="1">
                  <a:solidFill>
                    <a:srgbClr val="0D0D0D"/>
                  </a:solidFill>
                  <a:effectLst/>
                  <a:latin typeface="Segoe Print" panose="02000600000000000000" pitchFamily="2" charset="0"/>
                </a:rPr>
                <a:t>Hootsuite</a:t>
              </a:r>
              <a:r>
                <a:rPr lang="hr-HR" b="0" i="0" dirty="0">
                  <a:solidFill>
                    <a:srgbClr val="0D0D0D"/>
                  </a:solidFill>
                  <a:effectLst/>
                  <a:latin typeface="Segoe Print" panose="02000600000000000000" pitchFamily="2" charset="0"/>
                </a:rPr>
                <a:t>-a za 2021. godinu, prosječan korisnik interneta provodi oko 6 sati i 54 minuta dnevno na internetu.</a:t>
              </a:r>
            </a:p>
          </p:txBody>
        </p:sp>
      </p:grp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F99CE8FA-E09B-4D18-7ACD-45FE3F739916}"/>
              </a:ext>
            </a:extLst>
          </p:cNvPr>
          <p:cNvSpPr/>
          <p:nvPr/>
        </p:nvSpPr>
        <p:spPr>
          <a:xfrm>
            <a:off x="99664" y="1615291"/>
            <a:ext cx="4820347" cy="4473275"/>
          </a:xfrm>
          <a:prstGeom prst="roundRect">
            <a:avLst>
              <a:gd name="adj" fmla="val 10186"/>
            </a:avLst>
          </a:prstGeom>
          <a:blipFill dpi="0" rotWithShape="0">
            <a:blip r:embed="rId2"/>
            <a:srcRect/>
            <a:stretch>
              <a:fillRect/>
            </a:stretch>
          </a:blipFill>
          <a:scene3d>
            <a:camera prst="perspective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987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F81C6C56-AB9A-62B1-4E07-719237F7C72C}"/>
              </a:ext>
            </a:extLst>
          </p:cNvPr>
          <p:cNvSpPr txBox="1"/>
          <p:nvPr/>
        </p:nvSpPr>
        <p:spPr>
          <a:xfrm>
            <a:off x="866775" y="520184"/>
            <a:ext cx="6096000" cy="830997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pl-PL" sz="2400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nap ITC" panose="04040A07060A02020202" pitchFamily="82" charset="0"/>
              </a:rPr>
              <a:t>Negativni efekti prekomjerne upotrebe ekrana</a:t>
            </a:r>
            <a:endParaRPr lang="hr-HR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A2B3876E-9F2F-0833-FF58-DF83F129F419}"/>
              </a:ext>
            </a:extLst>
          </p:cNvPr>
          <p:cNvSpPr txBox="1"/>
          <p:nvPr/>
        </p:nvSpPr>
        <p:spPr>
          <a:xfrm>
            <a:off x="790575" y="1351181"/>
            <a:ext cx="7924800" cy="5078313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hr-HR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Fizičko zdravlje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hr-HR" b="0" i="0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Problemi sa vidom: Zamor očiju, suhoća, iritacija, glavobolje, problemi sa fokusiranjem.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hr-HR" b="0" i="0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Loša držanja tijela: Problemi sa leđima, vratom i zglobovima.</a:t>
            </a:r>
          </a:p>
          <a:p>
            <a:pPr algn="just">
              <a:buFont typeface="+mj-lt"/>
              <a:buAutoNum type="arabicPeriod"/>
            </a:pPr>
            <a:r>
              <a:rPr lang="hr-HR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Mentalno zdravlje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hr-HR" b="0" i="0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Stres i anksioznost: Povećan osjećaj stresa i anksioznosti, posebno na društvenim mrežama.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hr-HR" b="0" i="0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Problemi sa spavanjem: Poremećaj ciklusa spavanja, nesanica </a:t>
            </a:r>
            <a:r>
              <a:rPr lang="hr-HR" b="0" i="0" dirty="0" err="1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usljed</a:t>
            </a:r>
            <a:r>
              <a:rPr lang="hr-HR" b="0" i="0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izlaganja plavoj svijetlosti ekrana.</a:t>
            </a:r>
          </a:p>
          <a:p>
            <a:pPr algn="just">
              <a:buFont typeface="+mj-lt"/>
              <a:buAutoNum type="arabicPeriod"/>
            </a:pPr>
            <a:r>
              <a:rPr lang="hr-HR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Socijalna dobrobit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hr-HR" b="0" i="0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Smanjena socijalna interakcija: Manje vremena provodimo sa porodicom, prijateljima i uživo socijalnim aktivnostima.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hr-HR" b="0" i="0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Povećana izolacija: Osjećaj </a:t>
            </a:r>
            <a:r>
              <a:rPr lang="hr-HR" b="0" i="0" dirty="0" err="1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izolovanosti</a:t>
            </a:r>
            <a:r>
              <a:rPr lang="hr-HR" b="0" i="0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od stvarnog svijeta i društva.</a:t>
            </a:r>
          </a:p>
          <a:p>
            <a:pPr algn="just">
              <a:buFont typeface="+mj-lt"/>
              <a:buAutoNum type="arabicPeriod"/>
            </a:pPr>
            <a:r>
              <a:rPr lang="hr-HR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Kognitivni razvoj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hr-HR" b="0" i="0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Smanjena pažnja i koncentracija: Poteškoće u održavanju fokusa, posebno kod djece.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hr-HR" b="0" i="0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Problemi sa pamćenjem: Smanjena sposobnost pamćenja i obrade informacija.</a:t>
            </a:r>
          </a:p>
        </p:txBody>
      </p:sp>
      <p:sp>
        <p:nvSpPr>
          <p:cNvPr id="2" name="Elipsa 1">
            <a:extLst>
              <a:ext uri="{FF2B5EF4-FFF2-40B4-BE49-F238E27FC236}">
                <a16:creationId xmlns:a16="http://schemas.microsoft.com/office/drawing/2014/main" id="{9C3F5BAE-430A-E2BB-1AE2-B4A003604D1C}"/>
              </a:ext>
            </a:extLst>
          </p:cNvPr>
          <p:cNvSpPr/>
          <p:nvPr/>
        </p:nvSpPr>
        <p:spPr>
          <a:xfrm>
            <a:off x="8715375" y="95250"/>
            <a:ext cx="2247900" cy="2286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Elipsa 2">
            <a:extLst>
              <a:ext uri="{FF2B5EF4-FFF2-40B4-BE49-F238E27FC236}">
                <a16:creationId xmlns:a16="http://schemas.microsoft.com/office/drawing/2014/main" id="{B832923B-2749-3EA0-0383-7DCAD3D61CC0}"/>
              </a:ext>
            </a:extLst>
          </p:cNvPr>
          <p:cNvSpPr/>
          <p:nvPr/>
        </p:nvSpPr>
        <p:spPr>
          <a:xfrm>
            <a:off x="9839325" y="2286000"/>
            <a:ext cx="2247900" cy="2286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9E12251E-DA67-2E06-A75F-AE2FA264C8C3}"/>
              </a:ext>
            </a:extLst>
          </p:cNvPr>
          <p:cNvSpPr/>
          <p:nvPr/>
        </p:nvSpPr>
        <p:spPr>
          <a:xfrm>
            <a:off x="8839200" y="4476751"/>
            <a:ext cx="2247900" cy="2286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373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BB5749B3-2058-D0AB-4750-B1057E7092FD}"/>
              </a:ext>
            </a:extLst>
          </p:cNvPr>
          <p:cNvGrpSpPr/>
          <p:nvPr/>
        </p:nvGrpSpPr>
        <p:grpSpPr>
          <a:xfrm>
            <a:off x="504826" y="390525"/>
            <a:ext cx="5905500" cy="6076950"/>
            <a:chOff x="2762251" y="257175"/>
            <a:chExt cx="6467474" cy="5943600"/>
          </a:xfrm>
        </p:grpSpPr>
        <p:sp>
          <p:nvSpPr>
            <p:cNvPr id="2" name="Pravokutnik: zaobljeni kutovi 1">
              <a:extLst>
                <a:ext uri="{FF2B5EF4-FFF2-40B4-BE49-F238E27FC236}">
                  <a16:creationId xmlns:a16="http://schemas.microsoft.com/office/drawing/2014/main" id="{42F13198-F344-B5F2-C3AD-6D76814CE846}"/>
                </a:ext>
              </a:extLst>
            </p:cNvPr>
            <p:cNvSpPr/>
            <p:nvPr/>
          </p:nvSpPr>
          <p:spPr>
            <a:xfrm>
              <a:off x="2762251" y="257175"/>
              <a:ext cx="6467474" cy="59436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3" name="TekstniOkvir 2">
              <a:extLst>
                <a:ext uri="{FF2B5EF4-FFF2-40B4-BE49-F238E27FC236}">
                  <a16:creationId xmlns:a16="http://schemas.microsoft.com/office/drawing/2014/main" id="{CD545F19-3FF6-A1C4-A984-93EAEF10BE47}"/>
                </a:ext>
              </a:extLst>
            </p:cNvPr>
            <p:cNvSpPr txBox="1"/>
            <p:nvPr/>
          </p:nvSpPr>
          <p:spPr>
            <a:xfrm>
              <a:off x="3133725" y="1233518"/>
              <a:ext cx="6096000" cy="45243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buFont typeface="+mj-lt"/>
                <a:buAutoNum type="arabicPeriod"/>
              </a:pPr>
              <a:r>
                <a:rPr lang="hr-HR" b="1" i="0" dirty="0">
                  <a:solidFill>
                    <a:srgbClr val="0D0D0D"/>
                  </a:solidFill>
                  <a:effectLst/>
                  <a:latin typeface="Söhne"/>
                </a:rPr>
                <a:t>Fizička aktivnost</a:t>
              </a:r>
              <a:endParaRPr lang="hr-HR" b="0" i="0" dirty="0">
                <a:solidFill>
                  <a:srgbClr val="0D0D0D"/>
                </a:solidFill>
                <a:effectLst/>
                <a:latin typeface="Söhne"/>
              </a:endParaRPr>
            </a:p>
            <a:p>
              <a:pPr marL="742950" lvl="1" indent="-285750" algn="just">
                <a:buFont typeface="+mj-lt"/>
                <a:buAutoNum type="arabicPeriod"/>
              </a:pPr>
              <a:r>
                <a:rPr lang="hr-HR" b="0" i="0" dirty="0">
                  <a:solidFill>
                    <a:srgbClr val="0D0D0D"/>
                  </a:solidFill>
                  <a:effectLst/>
                  <a:latin typeface="Söhne"/>
                </a:rPr>
                <a:t>Smanjenje rizika od </a:t>
              </a:r>
              <a:r>
                <a:rPr lang="hr-HR" b="0" i="0" dirty="0" err="1">
                  <a:solidFill>
                    <a:srgbClr val="0D0D0D"/>
                  </a:solidFill>
                  <a:effectLst/>
                  <a:latin typeface="Söhne"/>
                </a:rPr>
                <a:t>hroničnih</a:t>
              </a:r>
              <a:r>
                <a:rPr lang="hr-HR" b="0" i="0" dirty="0">
                  <a:solidFill>
                    <a:srgbClr val="0D0D0D"/>
                  </a:solidFill>
                  <a:effectLst/>
                  <a:latin typeface="Söhne"/>
                </a:rPr>
                <a:t> bolesti</a:t>
              </a:r>
            </a:p>
            <a:p>
              <a:pPr marL="742950" lvl="1" indent="-285750" algn="just">
                <a:buFont typeface="+mj-lt"/>
                <a:buAutoNum type="arabicPeriod"/>
              </a:pPr>
              <a:r>
                <a:rPr lang="hr-HR" b="0" i="0" dirty="0">
                  <a:solidFill>
                    <a:srgbClr val="0D0D0D"/>
                  </a:solidFill>
                  <a:effectLst/>
                  <a:latin typeface="Söhne"/>
                </a:rPr>
                <a:t>Poboljšanje kondicije i snage</a:t>
              </a:r>
            </a:p>
            <a:p>
              <a:pPr marL="742950" lvl="1" indent="-285750" algn="just">
                <a:buFont typeface="+mj-lt"/>
                <a:buAutoNum type="arabicPeriod"/>
              </a:pPr>
              <a:r>
                <a:rPr lang="hr-HR" b="0" i="0" dirty="0">
                  <a:solidFill>
                    <a:srgbClr val="0D0D0D"/>
                  </a:solidFill>
                  <a:effectLst/>
                  <a:latin typeface="Söhne"/>
                </a:rPr>
                <a:t>Osjećaj energije i vitalnosti</a:t>
              </a:r>
            </a:p>
            <a:p>
              <a:pPr algn="just">
                <a:buFont typeface="+mj-lt"/>
                <a:buAutoNum type="arabicPeriod"/>
              </a:pPr>
              <a:r>
                <a:rPr lang="hr-HR" b="1" i="0" dirty="0">
                  <a:solidFill>
                    <a:srgbClr val="0D0D0D"/>
                  </a:solidFill>
                  <a:effectLst/>
                  <a:latin typeface="Söhne"/>
                </a:rPr>
                <a:t>Socijalna interakcija</a:t>
              </a:r>
              <a:endParaRPr lang="hr-HR" b="0" i="0" dirty="0">
                <a:solidFill>
                  <a:srgbClr val="0D0D0D"/>
                </a:solidFill>
                <a:effectLst/>
                <a:latin typeface="Söhne"/>
              </a:endParaRPr>
            </a:p>
            <a:p>
              <a:pPr marL="742950" lvl="1" indent="-285750" algn="just">
                <a:buFont typeface="+mj-lt"/>
                <a:buAutoNum type="arabicPeriod"/>
              </a:pPr>
              <a:r>
                <a:rPr lang="hr-HR" b="0" i="0" dirty="0">
                  <a:solidFill>
                    <a:srgbClr val="0D0D0D"/>
                  </a:solidFill>
                  <a:effectLst/>
                  <a:latin typeface="Söhne"/>
                </a:rPr>
                <a:t>Jačanje odnosa sa porodicom, prijateljima i zajednicom</a:t>
              </a:r>
            </a:p>
            <a:p>
              <a:pPr marL="742950" lvl="1" indent="-285750" algn="just">
                <a:buFont typeface="+mj-lt"/>
                <a:buAutoNum type="arabicPeriod"/>
              </a:pPr>
              <a:r>
                <a:rPr lang="hr-HR" b="0" i="0" dirty="0">
                  <a:solidFill>
                    <a:srgbClr val="0D0D0D"/>
                  </a:solidFill>
                  <a:effectLst/>
                  <a:latin typeface="Söhne"/>
                </a:rPr>
                <a:t>Emocionalna povezanost i podrška</a:t>
              </a:r>
            </a:p>
            <a:p>
              <a:pPr marL="742950" lvl="1" indent="-285750" algn="just">
                <a:buFont typeface="+mj-lt"/>
                <a:buAutoNum type="arabicPeriod"/>
              </a:pPr>
              <a:r>
                <a:rPr lang="hr-HR" b="0" i="0" dirty="0">
                  <a:solidFill>
                    <a:srgbClr val="0D0D0D"/>
                  </a:solidFill>
                  <a:effectLst/>
                  <a:latin typeface="Söhne"/>
                </a:rPr>
                <a:t>Poboljšanje vještina komunikacije i saradnje</a:t>
              </a:r>
            </a:p>
            <a:p>
              <a:pPr algn="just">
                <a:buFont typeface="+mj-lt"/>
                <a:buAutoNum type="arabicPeriod"/>
              </a:pPr>
              <a:r>
                <a:rPr lang="hr-HR" b="1" i="0" dirty="0">
                  <a:solidFill>
                    <a:srgbClr val="0D0D0D"/>
                  </a:solidFill>
                  <a:effectLst/>
                  <a:latin typeface="Söhne"/>
                </a:rPr>
                <a:t>Kreativnost</a:t>
              </a:r>
              <a:endParaRPr lang="hr-HR" b="0" i="0" dirty="0">
                <a:solidFill>
                  <a:srgbClr val="0D0D0D"/>
                </a:solidFill>
                <a:effectLst/>
                <a:latin typeface="Söhne"/>
              </a:endParaRPr>
            </a:p>
            <a:p>
              <a:pPr marL="742950" lvl="1" indent="-285750" algn="just">
                <a:buFont typeface="+mj-lt"/>
                <a:buAutoNum type="arabicPeriod"/>
              </a:pPr>
              <a:r>
                <a:rPr lang="hr-HR" b="0" i="0" dirty="0">
                  <a:solidFill>
                    <a:srgbClr val="0D0D0D"/>
                  </a:solidFill>
                  <a:effectLst/>
                  <a:latin typeface="Söhne"/>
                </a:rPr>
                <a:t>Oslobađanje umjetničkog izraza i inovacija</a:t>
              </a:r>
            </a:p>
            <a:p>
              <a:pPr marL="742950" lvl="1" indent="-285750" algn="just">
                <a:buFont typeface="+mj-lt"/>
                <a:buAutoNum type="arabicPeriod"/>
              </a:pPr>
              <a:r>
                <a:rPr lang="hr-HR" b="0" i="0" dirty="0">
                  <a:solidFill>
                    <a:srgbClr val="0D0D0D"/>
                  </a:solidFill>
                  <a:effectLst/>
                  <a:latin typeface="Söhne"/>
                </a:rPr>
                <a:t>Poboljšanje problem-</a:t>
              </a:r>
              <a:r>
                <a:rPr lang="hr-HR" b="0" i="0" dirty="0" err="1">
                  <a:solidFill>
                    <a:srgbClr val="0D0D0D"/>
                  </a:solidFill>
                  <a:effectLst/>
                  <a:latin typeface="Söhne"/>
                </a:rPr>
                <a:t>solving</a:t>
              </a:r>
              <a:r>
                <a:rPr lang="hr-HR" b="0" i="0" dirty="0">
                  <a:solidFill>
                    <a:srgbClr val="0D0D0D"/>
                  </a:solidFill>
                  <a:effectLst/>
                  <a:latin typeface="Söhne"/>
                </a:rPr>
                <a:t> vještina</a:t>
              </a:r>
            </a:p>
            <a:p>
              <a:pPr marL="742950" lvl="1" indent="-285750" algn="just">
                <a:buFont typeface="+mj-lt"/>
                <a:buAutoNum type="arabicPeriod"/>
              </a:pPr>
              <a:r>
                <a:rPr lang="hr-HR" b="0" i="0" dirty="0">
                  <a:solidFill>
                    <a:srgbClr val="0D0D0D"/>
                  </a:solidFill>
                  <a:effectLst/>
                  <a:latin typeface="Söhne"/>
                </a:rPr>
                <a:t>Osjećaj postignuća i zadovoljstva</a:t>
              </a:r>
            </a:p>
            <a:p>
              <a:pPr algn="just">
                <a:buFont typeface="+mj-lt"/>
                <a:buAutoNum type="arabicPeriod"/>
              </a:pPr>
              <a:r>
                <a:rPr lang="hr-HR" b="1" i="0" dirty="0">
                  <a:solidFill>
                    <a:srgbClr val="0D0D0D"/>
                  </a:solidFill>
                  <a:effectLst/>
                  <a:latin typeface="Söhne"/>
                </a:rPr>
                <a:t>Mentalno blagostanje</a:t>
              </a:r>
              <a:endParaRPr lang="hr-HR" b="0" i="0" dirty="0">
                <a:solidFill>
                  <a:srgbClr val="0D0D0D"/>
                </a:solidFill>
                <a:effectLst/>
                <a:latin typeface="Söhne"/>
              </a:endParaRPr>
            </a:p>
            <a:p>
              <a:pPr marL="742950" lvl="1" indent="-285750" algn="just">
                <a:buFont typeface="+mj-lt"/>
                <a:buAutoNum type="arabicPeriod"/>
              </a:pPr>
              <a:r>
                <a:rPr lang="hr-HR" b="0" i="0" dirty="0">
                  <a:solidFill>
                    <a:srgbClr val="0D0D0D"/>
                  </a:solidFill>
                  <a:effectLst/>
                  <a:latin typeface="Söhne"/>
                </a:rPr>
                <a:t>Smanjenje stresa, anksioznosti i depresije</a:t>
              </a:r>
            </a:p>
            <a:p>
              <a:pPr marL="742950" lvl="1" indent="-285750" algn="just">
                <a:buFont typeface="+mj-lt"/>
                <a:buAutoNum type="arabicPeriod"/>
              </a:pPr>
              <a:r>
                <a:rPr lang="hr-HR" b="0" i="0" dirty="0">
                  <a:solidFill>
                    <a:srgbClr val="0D0D0D"/>
                  </a:solidFill>
                  <a:effectLst/>
                  <a:latin typeface="Söhne"/>
                </a:rPr>
                <a:t>Poboljšanje fokusa, koncentracije i pamćenja</a:t>
              </a:r>
            </a:p>
            <a:p>
              <a:pPr marL="742950" lvl="1" indent="-285750" algn="just">
                <a:buFont typeface="+mj-lt"/>
                <a:buAutoNum type="arabicPeriod"/>
              </a:pPr>
              <a:r>
                <a:rPr lang="hr-HR" b="0" i="0" dirty="0">
                  <a:solidFill>
                    <a:srgbClr val="0D0D0D"/>
                  </a:solidFill>
                  <a:effectLst/>
                  <a:latin typeface="Söhne"/>
                </a:rPr>
                <a:t>Unutrašnji mir i emocionalna stabilnost</a:t>
              </a:r>
            </a:p>
          </p:txBody>
        </p:sp>
        <p:sp>
          <p:nvSpPr>
            <p:cNvPr id="5" name="TekstniOkvir 4">
              <a:extLst>
                <a:ext uri="{FF2B5EF4-FFF2-40B4-BE49-F238E27FC236}">
                  <a16:creationId xmlns:a16="http://schemas.microsoft.com/office/drawing/2014/main" id="{667969E3-636B-F71F-69E0-4716DC37583A}"/>
                </a:ext>
              </a:extLst>
            </p:cNvPr>
            <p:cNvSpPr txBox="1"/>
            <p:nvPr/>
          </p:nvSpPr>
          <p:spPr>
            <a:xfrm>
              <a:off x="3133725" y="520184"/>
              <a:ext cx="6096000" cy="8127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r-HR" sz="2400" b="1" i="0" dirty="0">
                  <a:solidFill>
                    <a:srgbClr val="0D0D0D"/>
                  </a:solidFill>
                  <a:effectLst/>
                  <a:latin typeface="Söhne"/>
                </a:rPr>
                <a:t>Prednosti provedenog vremena van ekrana</a:t>
              </a:r>
              <a:endParaRPr lang="hr-HR" sz="2400" dirty="0"/>
            </a:p>
          </p:txBody>
        </p:sp>
      </p:grpSp>
      <p:sp>
        <p:nvSpPr>
          <p:cNvPr id="6" name="Šesterokut 5">
            <a:extLst>
              <a:ext uri="{FF2B5EF4-FFF2-40B4-BE49-F238E27FC236}">
                <a16:creationId xmlns:a16="http://schemas.microsoft.com/office/drawing/2014/main" id="{2259E211-42F9-3EF7-B83D-B62408BC3923}"/>
              </a:ext>
            </a:extLst>
          </p:cNvPr>
          <p:cNvSpPr/>
          <p:nvPr/>
        </p:nvSpPr>
        <p:spPr>
          <a:xfrm>
            <a:off x="6629399" y="175557"/>
            <a:ext cx="5191125" cy="3043893"/>
          </a:xfrm>
          <a:prstGeom prst="hexagon">
            <a:avLst>
              <a:gd name="adj" fmla="val 18517"/>
              <a:gd name="vf" fmla="val 11547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Šesterokut 6">
            <a:extLst>
              <a:ext uri="{FF2B5EF4-FFF2-40B4-BE49-F238E27FC236}">
                <a16:creationId xmlns:a16="http://schemas.microsoft.com/office/drawing/2014/main" id="{522A3EDC-DF10-E464-66AD-D85A71110B69}"/>
              </a:ext>
            </a:extLst>
          </p:cNvPr>
          <p:cNvSpPr/>
          <p:nvPr/>
        </p:nvSpPr>
        <p:spPr>
          <a:xfrm>
            <a:off x="6629399" y="3429000"/>
            <a:ext cx="5261503" cy="2962275"/>
          </a:xfrm>
          <a:prstGeom prst="hexagon">
            <a:avLst>
              <a:gd name="adj" fmla="val 18517"/>
              <a:gd name="vf" fmla="val 115470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842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B9ECCB54-FE7D-CE7B-DD4B-DCB86DD06B9B}"/>
              </a:ext>
            </a:extLst>
          </p:cNvPr>
          <p:cNvSpPr txBox="1"/>
          <p:nvPr/>
        </p:nvSpPr>
        <p:spPr>
          <a:xfrm>
            <a:off x="514350" y="639872"/>
            <a:ext cx="1028700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sz="2400" b="1" i="0" dirty="0">
                <a:solidFill>
                  <a:srgbClr val="0D0D0D"/>
                </a:solidFill>
                <a:effectLst/>
                <a:latin typeface="Sitka Text" panose="02000505000000020004" pitchFamily="2" charset="0"/>
              </a:rPr>
              <a:t>Postavljanje ciljeva za smanjenje vremena na ekranu:</a:t>
            </a:r>
            <a:endParaRPr lang="hr-HR" sz="2400" b="0" i="0" dirty="0">
              <a:solidFill>
                <a:srgbClr val="0D0D0D"/>
              </a:solidFill>
              <a:effectLst/>
              <a:latin typeface="Sitka Text" panose="02000505000000020004" pitchFamily="2" charset="0"/>
            </a:endParaRPr>
          </a:p>
          <a:p>
            <a:pPr algn="just">
              <a:buFont typeface="+mj-lt"/>
              <a:buAutoNum type="arabicPeriod"/>
            </a:pPr>
            <a:r>
              <a:rPr lang="hr-HR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Definisanje</a:t>
            </a:r>
            <a:r>
              <a:rPr lang="hr-HR" b="1" i="0" dirty="0">
                <a:solidFill>
                  <a:schemeClr val="accent6">
                    <a:lumMod val="75000"/>
                  </a:schemeClr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ciljeva:</a:t>
            </a:r>
            <a:endParaRPr lang="hr-HR" b="0" i="0" dirty="0">
              <a:solidFill>
                <a:schemeClr val="accent6">
                  <a:lumMod val="75000"/>
                </a:schemeClr>
              </a:solidFill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hr-HR" b="0" i="0" dirty="0">
                <a:solidFill>
                  <a:srgbClr val="0D0D0D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Postavite jasne i mjerljive ciljeve za smanjenje vremena provedenog na ekranu, kao što su smanjenje broja sati dnevno ili nedjeljno.</a:t>
            </a:r>
          </a:p>
          <a:p>
            <a:pPr algn="just">
              <a:buFont typeface="+mj-lt"/>
              <a:buAutoNum type="arabicPeriod"/>
            </a:pPr>
            <a:r>
              <a:rPr lang="hr-HR" b="1" i="0" dirty="0">
                <a:solidFill>
                  <a:schemeClr val="accent6">
                    <a:lumMod val="75000"/>
                  </a:schemeClr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Specifičnost ciljeva:</a:t>
            </a:r>
            <a:endParaRPr lang="hr-HR" b="0" i="0" dirty="0">
              <a:solidFill>
                <a:schemeClr val="accent6">
                  <a:lumMod val="75000"/>
                </a:schemeClr>
              </a:solidFill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hr-HR" b="0" i="0" dirty="0" err="1">
                <a:solidFill>
                  <a:srgbClr val="0D0D0D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Definišite</a:t>
            </a:r>
            <a:r>
              <a:rPr lang="hr-HR" b="0" i="0" dirty="0">
                <a:solidFill>
                  <a:srgbClr val="0D0D0D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konkretne aktivnosti koje ćete raditi umjesto vremena provedenog na ekranu, poput čitanja knjiga, vježbanja ili bavljenja hobijima.</a:t>
            </a:r>
          </a:p>
          <a:p>
            <a:pPr algn="just">
              <a:buFont typeface="+mj-lt"/>
              <a:buAutoNum type="arabicPeriod"/>
            </a:pPr>
            <a:r>
              <a:rPr lang="hr-HR" b="1" i="0" dirty="0">
                <a:solidFill>
                  <a:schemeClr val="accent6">
                    <a:lumMod val="75000"/>
                  </a:schemeClr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Realističnost ciljeva:</a:t>
            </a:r>
            <a:endParaRPr lang="hr-HR" b="0" i="0" dirty="0">
              <a:solidFill>
                <a:schemeClr val="accent6">
                  <a:lumMod val="75000"/>
                </a:schemeClr>
              </a:solidFill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hr-HR" b="0" i="0" dirty="0">
                <a:solidFill>
                  <a:srgbClr val="0D0D0D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Postavite ciljeve koji su izvodljivi i realni, uzimajući u obzir vaše trenutne obaveze i navike.</a:t>
            </a:r>
          </a:p>
          <a:p>
            <a:pPr algn="just">
              <a:buFont typeface="+mj-lt"/>
              <a:buAutoNum type="arabicPeriod"/>
            </a:pPr>
            <a:r>
              <a:rPr lang="hr-HR" b="1" i="0" dirty="0">
                <a:solidFill>
                  <a:schemeClr val="accent6">
                    <a:lumMod val="75000"/>
                  </a:schemeClr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Vremenski okvir</a:t>
            </a:r>
            <a:r>
              <a:rPr lang="hr-HR" b="1" i="0" dirty="0">
                <a:solidFill>
                  <a:srgbClr val="0D0D0D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  <a:endParaRPr lang="hr-HR" b="0" i="0" dirty="0">
              <a:solidFill>
                <a:srgbClr val="0D0D0D"/>
              </a:solidFill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hr-HR" b="0" i="0" dirty="0">
                <a:solidFill>
                  <a:srgbClr val="0D0D0D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Odredite vremenski period u kojem želite da postignete postavljene ciljeve, kao što su nedjelja, mjesec ili tromjesečje.</a:t>
            </a:r>
          </a:p>
          <a:p>
            <a:pPr algn="just">
              <a:buFont typeface="+mj-lt"/>
              <a:buAutoNum type="arabicPeriod"/>
            </a:pPr>
            <a:r>
              <a:rPr lang="hr-HR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Monitoriranje</a:t>
            </a:r>
            <a:r>
              <a:rPr lang="hr-HR" b="1" i="0" dirty="0">
                <a:solidFill>
                  <a:schemeClr val="accent6">
                    <a:lumMod val="75000"/>
                  </a:schemeClr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napretka</a:t>
            </a:r>
            <a:r>
              <a:rPr lang="hr-HR" b="1" i="0" dirty="0">
                <a:solidFill>
                  <a:srgbClr val="0D0D0D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  <a:endParaRPr lang="hr-HR" b="0" i="0" dirty="0">
              <a:solidFill>
                <a:srgbClr val="0D0D0D"/>
              </a:solidFill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hr-HR" b="0" i="0" dirty="0">
                <a:solidFill>
                  <a:srgbClr val="0D0D0D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Pratite svoj napredak ka postavljenim ciljevima koristeći aplikacije za praćenje vremena ili vođenjem dnevnika aktivnosti.</a:t>
            </a:r>
          </a:p>
          <a:p>
            <a:pPr algn="just">
              <a:buFont typeface="+mj-lt"/>
              <a:buAutoNum type="arabicPeriod"/>
            </a:pPr>
            <a:r>
              <a:rPr lang="hr-HR" b="1" i="0" dirty="0">
                <a:solidFill>
                  <a:schemeClr val="accent6">
                    <a:lumMod val="75000"/>
                  </a:schemeClr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Prilagođavanje:</a:t>
            </a:r>
            <a:endParaRPr lang="hr-HR" b="0" i="0" dirty="0">
              <a:solidFill>
                <a:schemeClr val="accent6">
                  <a:lumMod val="75000"/>
                </a:schemeClr>
              </a:solidFill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hr-HR" b="0" i="0" dirty="0">
                <a:solidFill>
                  <a:srgbClr val="0D0D0D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Budite fleksibilni i spremni da prilagodite svoje ciljeve i strategije ako </a:t>
            </a:r>
            <a:r>
              <a:rPr lang="hr-HR" b="0" i="0" dirty="0" err="1">
                <a:solidFill>
                  <a:srgbClr val="0D0D0D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primjetite</a:t>
            </a:r>
            <a:r>
              <a:rPr lang="hr-HR" b="0" i="0" dirty="0">
                <a:solidFill>
                  <a:srgbClr val="0D0D0D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da ne postižete željeni napredak.</a:t>
            </a:r>
          </a:p>
        </p:txBody>
      </p:sp>
    </p:spTree>
    <p:extLst>
      <p:ext uri="{BB962C8B-B14F-4D97-AF65-F5344CB8AC3E}">
        <p14:creationId xmlns:p14="http://schemas.microsoft.com/office/powerpoint/2010/main" val="308597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D45A81A-8259-4C68-3548-6E5F1DD45BAA}"/>
              </a:ext>
            </a:extLst>
          </p:cNvPr>
          <p:cNvSpPr txBox="1"/>
          <p:nvPr/>
        </p:nvSpPr>
        <p:spPr>
          <a:xfrm>
            <a:off x="538161" y="43264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400" b="1" i="0" dirty="0">
                <a:solidFill>
                  <a:srgbClr val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DM Serif Display Regular"/>
              </a:rPr>
              <a:t>Kako se riješiti ovisnosti o mobitelu u 5 koraka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8EBC9A6-B605-B595-8E32-06C6778C3161}"/>
              </a:ext>
            </a:extLst>
          </p:cNvPr>
          <p:cNvSpPr txBox="1"/>
          <p:nvPr/>
        </p:nvSpPr>
        <p:spPr>
          <a:xfrm>
            <a:off x="428625" y="980032"/>
            <a:ext cx="62055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i="0" dirty="0">
                <a:solidFill>
                  <a:srgbClr val="000000"/>
                </a:solidFill>
                <a:effectLst/>
                <a:latin typeface="Switzer"/>
              </a:rPr>
              <a:t>1</a:t>
            </a:r>
            <a:r>
              <a:rPr lang="hr-HR" b="1" i="0" dirty="0">
                <a:solidFill>
                  <a:srgbClr val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witzer"/>
              </a:rPr>
              <a:t>. Ugasi zvukove za obavijesti</a:t>
            </a:r>
            <a:br>
              <a:rPr lang="hr-HR" dirty="0"/>
            </a:b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witzer"/>
              </a:rPr>
              <a:t>Neka mobitel što više vremena bude stišan jer će ti stalni zvukovi odvlačiti pažnju od onog što trenutačno radiš.</a:t>
            </a:r>
            <a:br>
              <a:rPr lang="hr-HR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hr-HR" dirty="0"/>
            </a:br>
            <a:r>
              <a:rPr lang="hr-HR" b="1" i="0" dirty="0">
                <a:solidFill>
                  <a:srgbClr val="000000"/>
                </a:solidFill>
                <a:effectLst/>
                <a:latin typeface="Switzer"/>
              </a:rPr>
              <a:t>2. </a:t>
            </a:r>
            <a:r>
              <a:rPr lang="hr-HR" b="1" i="0" dirty="0">
                <a:solidFill>
                  <a:srgbClr val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witzer"/>
              </a:rPr>
              <a:t>Vrijeme bez mobitela, zone bez mobitela</a:t>
            </a:r>
            <a:br>
              <a:rPr lang="hr-HR" dirty="0"/>
            </a:b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witzer"/>
              </a:rPr>
              <a:t>Odredi dijelove dana u kojima ne koristi mobitel - na primjer, iza 22 sata ili ujutro prije 9, upozori na to svoje poslovne kolege i članove obitelji i drži se svoje odluke.</a:t>
            </a:r>
            <a:endParaRPr lang="hr-HR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B7C8C74D-3331-8283-09F4-EB2B37A311AC}"/>
              </a:ext>
            </a:extLst>
          </p:cNvPr>
          <p:cNvGrpSpPr/>
          <p:nvPr/>
        </p:nvGrpSpPr>
        <p:grpSpPr>
          <a:xfrm>
            <a:off x="6634161" y="1184282"/>
            <a:ext cx="6181725" cy="2786779"/>
            <a:chOff x="6634161" y="1184282"/>
            <a:chExt cx="6181725" cy="2786779"/>
          </a:xfrm>
        </p:grpSpPr>
        <p:sp>
          <p:nvSpPr>
            <p:cNvPr id="7" name="TekstniOkvir 6">
              <a:extLst>
                <a:ext uri="{FF2B5EF4-FFF2-40B4-BE49-F238E27FC236}">
                  <a16:creationId xmlns:a16="http://schemas.microsoft.com/office/drawing/2014/main" id="{C4398578-A2EC-49D9-E5CF-953902C24364}"/>
                </a:ext>
              </a:extLst>
            </p:cNvPr>
            <p:cNvSpPr txBox="1"/>
            <p:nvPr/>
          </p:nvSpPr>
          <p:spPr>
            <a:xfrm>
              <a:off x="6634161" y="1184282"/>
              <a:ext cx="60960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r-HR" b="1" i="0" dirty="0">
                  <a:solidFill>
                    <a:srgbClr val="000000"/>
                  </a:solidFill>
                  <a:effectLst/>
                  <a:latin typeface="Switzer"/>
                </a:rPr>
                <a:t>3. </a:t>
              </a:r>
              <a:r>
                <a:rPr lang="hr-HR" b="1" i="0" dirty="0">
                  <a:solidFill>
                    <a:srgbClr val="0000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witzer"/>
                </a:rPr>
                <a:t>Vrati u svoj život budilicu i ručni sat</a:t>
              </a:r>
              <a:br>
                <a:rPr lang="hr-HR" dirty="0"/>
              </a:br>
              <a:br>
                <a:rPr lang="hr-HR" dirty="0"/>
              </a:br>
              <a:r>
                <a:rPr lang="hr-HR" b="0" i="0" dirty="0">
                  <a:solidFill>
                    <a:srgbClr val="00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witzer"/>
                </a:rPr>
                <a:t>Ove će ti </a:t>
              </a:r>
              <a:r>
                <a:rPr lang="hr-HR" b="0" i="0" dirty="0" err="1">
                  <a:solidFill>
                    <a:srgbClr val="00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witzer"/>
                </a:rPr>
                <a:t>napravice</a:t>
              </a:r>
              <a:r>
                <a:rPr lang="hr-HR" b="0" i="0" dirty="0">
                  <a:solidFill>
                    <a:srgbClr val="00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witzer"/>
                </a:rPr>
                <a:t> pomoći da manje koristiš mobitel. </a:t>
              </a:r>
              <a:endParaRPr lang="hr-HR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" name="TekstniOkvir 8">
              <a:extLst>
                <a:ext uri="{FF2B5EF4-FFF2-40B4-BE49-F238E27FC236}">
                  <a16:creationId xmlns:a16="http://schemas.microsoft.com/office/drawing/2014/main" id="{58584B39-64FD-F19D-1DF6-90450FEA5FDB}"/>
                </a:ext>
              </a:extLst>
            </p:cNvPr>
            <p:cNvSpPr txBox="1"/>
            <p:nvPr/>
          </p:nvSpPr>
          <p:spPr>
            <a:xfrm>
              <a:off x="6719886" y="2493733"/>
              <a:ext cx="609600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r-HR" b="1" i="0" dirty="0">
                  <a:solidFill>
                    <a:srgbClr val="000000"/>
                  </a:solidFill>
                  <a:effectLst/>
                  <a:latin typeface="Switzer"/>
                </a:rPr>
                <a:t>4. </a:t>
              </a:r>
              <a:r>
                <a:rPr lang="hr-HR" b="1" i="0" dirty="0">
                  <a:solidFill>
                    <a:srgbClr val="0000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witzer"/>
                </a:rPr>
                <a:t>Aplikacije protiv ovisnosti</a:t>
              </a:r>
              <a:br>
                <a:rPr lang="hr-HR" dirty="0"/>
              </a:br>
              <a:br>
                <a:rPr lang="hr-HR" dirty="0"/>
              </a:br>
              <a:r>
                <a:rPr lang="hr-HR" b="0" i="0" dirty="0">
                  <a:solidFill>
                    <a:srgbClr val="00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witzer"/>
                </a:rPr>
                <a:t>U međuvremenu postoje i posebne aplikacije koje možeš skinuti, a koje su osmišljene tako da ti pomognu u tvojem pokušaju da život ponovno vratiš u kontrolu.</a:t>
              </a:r>
              <a:endParaRPr lang="hr-HR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A44D38E-28BB-9BB6-F9BF-98955599CC7D}"/>
              </a:ext>
            </a:extLst>
          </p:cNvPr>
          <p:cNvSpPr txBox="1"/>
          <p:nvPr/>
        </p:nvSpPr>
        <p:spPr>
          <a:xfrm>
            <a:off x="3586161" y="4439842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i="0" dirty="0">
                <a:solidFill>
                  <a:srgbClr val="000000"/>
                </a:solidFill>
                <a:effectLst/>
                <a:latin typeface="Switzer"/>
              </a:rPr>
              <a:t>5. </a:t>
            </a:r>
            <a:r>
              <a:rPr lang="hr-HR" b="1" i="0" dirty="0">
                <a:solidFill>
                  <a:srgbClr val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witzer"/>
              </a:rPr>
              <a:t>Odrekni se neke društvene mreže ili aplikacije</a:t>
            </a:r>
          </a:p>
          <a:p>
            <a:pPr algn="just"/>
            <a:r>
              <a:rPr lang="hr-HR" b="0" i="0" dirty="0">
                <a:solidFill>
                  <a:srgbClr val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witzer"/>
              </a:rPr>
              <a:t>Razmisli samo koliko ćeš dobiti vremena koje sada gubiš na listanje tuđih </a:t>
            </a:r>
            <a:r>
              <a:rPr lang="hr-HR" b="0" i="0" dirty="0" err="1">
                <a:solidFill>
                  <a:srgbClr val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witzer"/>
              </a:rPr>
              <a:t>fotki</a:t>
            </a:r>
            <a:r>
              <a:rPr lang="hr-HR" b="0" i="0" dirty="0">
                <a:solidFill>
                  <a:srgbClr val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witzer"/>
              </a:rPr>
              <a:t> i čitanje objava koje te zapravo uopće ne zanimaju. Isto tako, za komunikaciju s drugima jedna je aplikacija sasvim dovoljna, što ih više imaš, to ćeš manje biti fokusirana i gubiti više energije.</a:t>
            </a:r>
            <a:endParaRPr lang="hr-HR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788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8F7C3A37-075B-3F45-16CA-001A8054EAF8}"/>
              </a:ext>
            </a:extLst>
          </p:cNvPr>
          <p:cNvSpPr txBox="1"/>
          <p:nvPr/>
        </p:nvSpPr>
        <p:spPr>
          <a:xfrm>
            <a:off x="-375889" y="197005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800" b="1" i="0" dirty="0">
                <a:solidFill>
                  <a:srgbClr val="0D0D0D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Važnost offline aktivnosti</a:t>
            </a:r>
            <a:endParaRPr lang="hr-HR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D106B6F-BE3F-F11C-A1D9-9F54721F14DE}"/>
              </a:ext>
            </a:extLst>
          </p:cNvPr>
          <p:cNvSpPr txBox="1"/>
          <p:nvPr/>
        </p:nvSpPr>
        <p:spPr>
          <a:xfrm>
            <a:off x="934438" y="2721698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i="0" dirty="0">
                <a:solidFill>
                  <a:srgbClr val="0D0D0D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Odmor od ekrana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i="0" dirty="0" err="1">
                <a:solidFill>
                  <a:srgbClr val="0D0D0D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Podsticanje</a:t>
            </a:r>
            <a:r>
              <a:rPr lang="hr-HR" i="0" dirty="0">
                <a:solidFill>
                  <a:srgbClr val="0D0D0D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 kreativnosti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i="0" dirty="0">
                <a:solidFill>
                  <a:srgbClr val="0D0D0D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Unapređenje emocionalnog blagostanja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i="0" dirty="0">
                <a:solidFill>
                  <a:srgbClr val="0D0D0D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Lični razvoj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i="0" dirty="0">
                <a:solidFill>
                  <a:srgbClr val="0D0D0D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Održavanje balansa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i="0" dirty="0">
                <a:solidFill>
                  <a:srgbClr val="0D0D0D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Interakcija i socijalne veze</a:t>
            </a:r>
          </a:p>
        </p:txBody>
      </p:sp>
      <p:sp>
        <p:nvSpPr>
          <p:cNvPr id="2" name="Šesterokut 1">
            <a:extLst>
              <a:ext uri="{FF2B5EF4-FFF2-40B4-BE49-F238E27FC236}">
                <a16:creationId xmlns:a16="http://schemas.microsoft.com/office/drawing/2014/main" id="{1DBC48DB-CFC9-AB12-BC21-DE8850FC1571}"/>
              </a:ext>
            </a:extLst>
          </p:cNvPr>
          <p:cNvSpPr/>
          <p:nvPr/>
        </p:nvSpPr>
        <p:spPr>
          <a:xfrm>
            <a:off x="5336614" y="480937"/>
            <a:ext cx="3550154" cy="2778203"/>
          </a:xfrm>
          <a:prstGeom prst="hexagon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Šesterokut 3">
            <a:extLst>
              <a:ext uri="{FF2B5EF4-FFF2-40B4-BE49-F238E27FC236}">
                <a16:creationId xmlns:a16="http://schemas.microsoft.com/office/drawing/2014/main" id="{CA18481B-5A4D-B8CB-F26C-8453C1115150}"/>
              </a:ext>
            </a:extLst>
          </p:cNvPr>
          <p:cNvSpPr/>
          <p:nvPr/>
        </p:nvSpPr>
        <p:spPr>
          <a:xfrm>
            <a:off x="8314744" y="2047706"/>
            <a:ext cx="3550154" cy="2778203"/>
          </a:xfrm>
          <a:prstGeom prst="hexagon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Šesterokut 5">
            <a:extLst>
              <a:ext uri="{FF2B5EF4-FFF2-40B4-BE49-F238E27FC236}">
                <a16:creationId xmlns:a16="http://schemas.microsoft.com/office/drawing/2014/main" id="{79A6A9BC-900F-7DA3-006A-AA2F9C3662A3}"/>
              </a:ext>
            </a:extLst>
          </p:cNvPr>
          <p:cNvSpPr/>
          <p:nvPr/>
        </p:nvSpPr>
        <p:spPr>
          <a:xfrm>
            <a:off x="5255361" y="3487562"/>
            <a:ext cx="3550154" cy="2778203"/>
          </a:xfrm>
          <a:prstGeom prst="hexagon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613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1113</Words>
  <Application>Microsoft Office PowerPoint</Application>
  <PresentationFormat>Široki zaslon</PresentationFormat>
  <Paragraphs>95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27" baseType="lpstr">
      <vt:lpstr>Arial</vt:lpstr>
      <vt:lpstr>Bodoni MT Black</vt:lpstr>
      <vt:lpstr>Calibri</vt:lpstr>
      <vt:lpstr>Calibri Light</vt:lpstr>
      <vt:lpstr>DM Serif Display Regular</vt:lpstr>
      <vt:lpstr>Lucida Calligraphy</vt:lpstr>
      <vt:lpstr>MV Boli</vt:lpstr>
      <vt:lpstr>Segoe Print</vt:lpstr>
      <vt:lpstr>Segoe UI Historic</vt:lpstr>
      <vt:lpstr>Showcard Gothic</vt:lpstr>
      <vt:lpstr>Sitka Text</vt:lpstr>
      <vt:lpstr>Snap ITC</vt:lpstr>
      <vt:lpstr>Söhne</vt:lpstr>
      <vt:lpstr>Switzer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Ahmed Ibrahimović</dc:creator>
  <cp:lastModifiedBy>Ahmed Ibrahimović</cp:lastModifiedBy>
  <cp:revision>13</cp:revision>
  <dcterms:created xsi:type="dcterms:W3CDTF">2024-04-18T09:57:53Z</dcterms:created>
  <dcterms:modified xsi:type="dcterms:W3CDTF">2024-04-19T14:36:04Z</dcterms:modified>
</cp:coreProperties>
</file>